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aleway"/>
      <p:regular r:id="rId38"/>
      <p:bold r:id="rId39"/>
      <p:italic r:id="rId40"/>
      <p:boldItalic r:id="rId41"/>
    </p:embeddedFont>
    <p:embeddedFont>
      <p:font typeface="Roboto"/>
      <p:regular r:id="rId42"/>
      <p:bold r:id="rId43"/>
      <p:italic r:id="rId44"/>
      <p:boldItalic r:id="rId45"/>
    </p:embeddedFont>
    <p:embeddedFont>
      <p:font typeface="Lato"/>
      <p:regular r:id="rId46"/>
      <p:bold r:id="rId47"/>
      <p:italic r:id="rId48"/>
      <p:boldItalic r:id="rId49"/>
    </p:embeddedFont>
    <p:embeddedFont>
      <p:font typeface="Montserrat"/>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9030BA4-FD6F-4941-9388-4330BC77FF6F}">
  <a:tblStyle styleId="{A9030BA4-FD6F-4941-9388-4330BC77FF6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italic.fntdata"/><Relationship Id="rId42" Type="http://schemas.openxmlformats.org/officeDocument/2006/relationships/font" Target="fonts/Roboto-regular.fntdata"/><Relationship Id="rId41" Type="http://schemas.openxmlformats.org/officeDocument/2006/relationships/font" Target="fonts/Raleway-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Lato-regular.fntdata"/><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aleway-bold.fntdata"/><Relationship Id="rId38" Type="http://schemas.openxmlformats.org/officeDocument/2006/relationships/font" Target="fonts/Raleway-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Natia</a:t>
            </a:r>
            <a:endParaRPr/>
          </a:p>
          <a:p>
            <a:pPr indent="0" lvl="0" marL="0" rtl="0" algn="l">
              <a:spcBef>
                <a:spcPts val="0"/>
              </a:spcBef>
              <a:spcAft>
                <a:spcPts val="0"/>
              </a:spcAft>
              <a:buNone/>
            </a:pPr>
            <a:r>
              <a:rPr lang="en"/>
              <a:t>Hello,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029d28a1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029d28a1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d1b3df1221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d1b3df1221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Lacy - Most common phrases used by candidates in describing themselves (just to get a sense of what they were writing)</a:t>
            </a:r>
            <a:endParaRPr/>
          </a:p>
          <a:p>
            <a:pPr indent="0" lvl="0" marL="0" rtl="0" algn="l">
              <a:spcBef>
                <a:spcPts val="0"/>
              </a:spcBef>
              <a:spcAft>
                <a:spcPts val="0"/>
              </a:spcAft>
              <a:buNone/>
            </a:pPr>
            <a:r>
              <a:rPr lang="en"/>
              <a:t>Bar graph: We wanted to take a look at the most common two word phrases from the applicants answers. Most </a:t>
            </a:r>
            <a:r>
              <a:rPr lang="en"/>
              <a:t>common bigrams that we extracted turned out to be: </a:t>
            </a:r>
            <a:r>
              <a:rPr lang="en"/>
              <a:t> new people, free time, and high school.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d1b3df1221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d1b3df1221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Lacy - This word cloud is for manual sentiment analysis, it was used to identify most common qualities and character traits for the acceptance for an interview</a:t>
            </a:r>
            <a:endParaRPr/>
          </a:p>
          <a:p>
            <a:pPr indent="0" lvl="0" marL="0" rtl="0" algn="l">
              <a:spcBef>
                <a:spcPts val="0"/>
              </a:spcBef>
              <a:spcAft>
                <a:spcPts val="0"/>
              </a:spcAft>
              <a:buNone/>
            </a:pPr>
            <a:r>
              <a:rPr lang="en"/>
              <a:t>The size of each word display is based on how often the word appears, the more frequently words appear, the larger the font size it have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Possible question: What is resolution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d1b3df1221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d1b3df1221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Lacy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d1b3df1221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d1b3df1221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db368224bf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db368224bf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db368224bf_6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db368224bf_6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d1b3df1221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d1b3df1221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d1b3df1221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d1b3df1221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d1b3df1221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d1b3df1221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Jae</a:t>
            </a:r>
            <a:endParaRPr/>
          </a:p>
          <a:p>
            <a:pPr indent="-298450" lvl="0" marL="457200" rtl="0" algn="l">
              <a:spcBef>
                <a:spcPts val="0"/>
              </a:spcBef>
              <a:spcAft>
                <a:spcPts val="0"/>
              </a:spcAft>
              <a:buSzPts val="1100"/>
              <a:buChar char="-"/>
            </a:pPr>
            <a:r>
              <a:rPr lang="en"/>
              <a:t>One-Hot Encoding: Binary </a:t>
            </a:r>
            <a:endParaRPr/>
          </a:p>
          <a:p>
            <a:pPr indent="-298450" lvl="0" marL="457200" rtl="0" algn="l">
              <a:spcBef>
                <a:spcPts val="0"/>
              </a:spcBef>
              <a:spcAft>
                <a:spcPts val="0"/>
              </a:spcAft>
              <a:buSzPts val="1100"/>
              <a:buChar char="-"/>
            </a:pPr>
            <a:r>
              <a:rPr lang="en"/>
              <a:t>Sentiment: on the combined text (# Polarity: -1 to 1 (negative to positive) # Subjectivity: 0 to 1 (opinion to facts)</a:t>
            </a:r>
            <a:endParaRPr/>
          </a:p>
          <a:p>
            <a:pPr indent="0" lvl="0" marL="0" rtl="0" algn="l">
              <a:spcBef>
                <a:spcPts val="0"/>
              </a:spcBef>
              <a:spcAft>
                <a:spcPts val="0"/>
              </a:spcAft>
              <a:buClr>
                <a:schemeClr val="dk1"/>
              </a:buClr>
              <a:buSzPts val="1100"/>
              <a:buFont typeface="Arial"/>
              <a:buNone/>
            </a:pPr>
            <a:r>
              <a:rPr lang="en">
                <a:solidFill>
                  <a:schemeClr val="dk1"/>
                </a:solidFill>
              </a:rPr>
              <a:t>I think lemetizing and removing stop words messes up the sentiment analysis. It might be wise to not mention whether we did the sentiment analysis on processed or unprocessed data. If asked, I’d say unprocessed but up to you guys. </a:t>
            </a:r>
            <a:endParaRPr>
              <a:solidFill>
                <a:schemeClr val="dk1"/>
              </a:solidFill>
            </a:endParaRPr>
          </a:p>
          <a:p>
            <a:pPr indent="0" lvl="0" marL="0" rtl="0" algn="l">
              <a:spcBef>
                <a:spcPts val="0"/>
              </a:spcBef>
              <a:spcAft>
                <a:spcPts val="0"/>
              </a:spcAft>
              <a:buNone/>
            </a:pPr>
            <a:r>
              <a:rPr lang="en"/>
              <a:t>Also, we should decide what columns we’re applying sentiment analysis to. To Ricky’s analysis?? If so, then we can’t automate the hiring process, but applying to Ricky’s analysis will probably increase the accuracy more. </a:t>
            </a:r>
            <a:r>
              <a:rPr lang="en">
                <a:solidFill>
                  <a:schemeClr val="dk1"/>
                </a:solidFill>
              </a:rPr>
              <a:t>-Efe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yes : 1 No:0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d1b3df122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d1b3df122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db368224bf_6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db368224bf_6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Efe</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d1b3df1221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d1b3df1221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to vectorize our raw text data into a vector of numbers before feeding it into our machine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works by </a:t>
            </a:r>
            <a:endParaRPr/>
          </a:p>
          <a:p>
            <a:pPr indent="0" lvl="0" marL="0" rtl="0" algn="l">
              <a:spcBef>
                <a:spcPts val="0"/>
              </a:spcBef>
              <a:spcAft>
                <a:spcPts val="0"/>
              </a:spcAft>
              <a:buNone/>
            </a:pPr>
            <a:r>
              <a:rPr lang="en"/>
              <a:t>Using two metrics (term frequency : how many times a word appears in a document</a:t>
            </a:r>
            <a:endParaRPr/>
          </a:p>
          <a:p>
            <a:pPr indent="0" lvl="0" marL="914400" rtl="0" algn="l">
              <a:spcBef>
                <a:spcPts val="0"/>
              </a:spcBef>
              <a:spcAft>
                <a:spcPts val="0"/>
              </a:spcAft>
              <a:buNone/>
            </a:pPr>
            <a:r>
              <a:rPr lang="en"/>
              <a:t>       inverse document frequency: assigns a weight indicating how commonly a word is used)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d1b3df1221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d1b3df1221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d1b3df1221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d1b3df1221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highlight>
                  <a:schemeClr val="accent4"/>
                </a:highlight>
                <a:latin typeface="Roboto"/>
                <a:ea typeface="Roboto"/>
                <a:cs typeface="Roboto"/>
                <a:sym typeface="Roboto"/>
              </a:rPr>
              <a:t>Kevin - Accuracy alone might not provide a complete picture of model performance, especially in imbalanced datasets where one class is much more prevalent than others. In such cases, other metrics like precision, recall, F1-score, or area under the ROC curve (AUC) might provide a more comprehensive evaluation.</a:t>
            </a:r>
            <a:endParaRPr sz="1200">
              <a:solidFill>
                <a:srgbClr val="0D0D0D"/>
              </a:solidFill>
              <a:highlight>
                <a:schemeClr val="accent4"/>
              </a:highlight>
              <a:latin typeface="Roboto"/>
              <a:ea typeface="Roboto"/>
              <a:cs typeface="Roboto"/>
              <a:sym typeface="Roboto"/>
            </a:endParaRPr>
          </a:p>
          <a:p>
            <a:pPr indent="0" lvl="0" marL="0" rtl="0" algn="l">
              <a:spcBef>
                <a:spcPts val="0"/>
              </a:spcBef>
              <a:spcAft>
                <a:spcPts val="0"/>
              </a:spcAft>
              <a:buNone/>
            </a:pPr>
            <a:r>
              <a:t/>
            </a:r>
            <a:endParaRPr sz="1200">
              <a:solidFill>
                <a:srgbClr val="0D0D0D"/>
              </a:solidFill>
              <a:highlight>
                <a:schemeClr val="accent4"/>
              </a:highlight>
              <a:latin typeface="Roboto"/>
              <a:ea typeface="Roboto"/>
              <a:cs typeface="Roboto"/>
              <a:sym typeface="Roboto"/>
            </a:endParaRPr>
          </a:p>
          <a:p>
            <a:pPr indent="0" lvl="0" marL="0" rtl="0" algn="l">
              <a:spcBef>
                <a:spcPts val="0"/>
              </a:spcBef>
              <a:spcAft>
                <a:spcPts val="0"/>
              </a:spcAft>
              <a:buNone/>
            </a:pPr>
            <a:r>
              <a:rPr lang="en" sz="1200">
                <a:solidFill>
                  <a:srgbClr val="0D0D0D"/>
                </a:solidFill>
                <a:highlight>
                  <a:schemeClr val="accent4"/>
                </a:highlight>
                <a:latin typeface="Roboto"/>
                <a:ea typeface="Roboto"/>
                <a:cs typeface="Roboto"/>
                <a:sym typeface="Roboto"/>
              </a:rPr>
              <a:t>Class- were yes or no</a:t>
            </a:r>
            <a:endParaRPr sz="1200">
              <a:solidFill>
                <a:srgbClr val="0D0D0D"/>
              </a:solidFill>
              <a:highlight>
                <a:schemeClr val="accent4"/>
              </a:highlight>
              <a:latin typeface="Roboto"/>
              <a:ea typeface="Roboto"/>
              <a:cs typeface="Roboto"/>
              <a:sym typeface="Roboto"/>
            </a:endParaRPr>
          </a:p>
          <a:p>
            <a:pPr indent="0" lvl="0" marL="0" rtl="0" algn="l">
              <a:spcBef>
                <a:spcPts val="0"/>
              </a:spcBef>
              <a:spcAft>
                <a:spcPts val="0"/>
              </a:spcAft>
              <a:buNone/>
            </a:pPr>
            <a:r>
              <a:rPr lang="en" sz="1200">
                <a:solidFill>
                  <a:srgbClr val="0D0D0D"/>
                </a:solidFill>
                <a:highlight>
                  <a:schemeClr val="accent4"/>
                </a:highlight>
                <a:latin typeface="Roboto"/>
                <a:ea typeface="Roboto"/>
                <a:cs typeface="Roboto"/>
                <a:sym typeface="Roboto"/>
              </a:rPr>
              <a:t>Graph shows the classes</a:t>
            </a:r>
            <a:endParaRPr sz="1200">
              <a:solidFill>
                <a:srgbClr val="0D0D0D"/>
              </a:solidFill>
              <a:highlight>
                <a:schemeClr val="accent4"/>
              </a:highlight>
              <a:latin typeface="Roboto"/>
              <a:ea typeface="Roboto"/>
              <a:cs typeface="Roboto"/>
              <a:sym typeface="Roboto"/>
            </a:endParaRPr>
          </a:p>
          <a:p>
            <a:pPr indent="0" lvl="0" marL="0" rtl="0" algn="l">
              <a:spcBef>
                <a:spcPts val="0"/>
              </a:spcBef>
              <a:spcAft>
                <a:spcPts val="0"/>
              </a:spcAft>
              <a:buNone/>
            </a:pPr>
            <a:r>
              <a:t/>
            </a:r>
            <a:endParaRPr sz="1200">
              <a:solidFill>
                <a:srgbClr val="0D0D0D"/>
              </a:solidFill>
              <a:highlight>
                <a:schemeClr val="accent4"/>
              </a:highlight>
              <a:latin typeface="Roboto"/>
              <a:ea typeface="Roboto"/>
              <a:cs typeface="Roboto"/>
              <a:sym typeface="Roboto"/>
            </a:endParaRPr>
          </a:p>
          <a:p>
            <a:pPr indent="0" lvl="0" marL="0" rtl="0" algn="l">
              <a:spcBef>
                <a:spcPts val="0"/>
              </a:spcBef>
              <a:spcAft>
                <a:spcPts val="0"/>
              </a:spcAft>
              <a:buNone/>
            </a:pPr>
            <a:r>
              <a:rPr lang="en" sz="1200">
                <a:solidFill>
                  <a:srgbClr val="0D0D0D"/>
                </a:solidFill>
                <a:highlight>
                  <a:schemeClr val="accent4"/>
                </a:highlight>
                <a:latin typeface="Roboto"/>
                <a:ea typeface="Roboto"/>
                <a:cs typeface="Roboto"/>
                <a:sym typeface="Roboto"/>
              </a:rPr>
              <a:t>Did grid search to find the best hyperparameters, which is 100</a:t>
            </a:r>
            <a:endParaRPr sz="1200">
              <a:solidFill>
                <a:srgbClr val="0D0D0D"/>
              </a:solidFill>
              <a:highlight>
                <a:schemeClr val="accent4"/>
              </a:highlight>
              <a:latin typeface="Roboto"/>
              <a:ea typeface="Roboto"/>
              <a:cs typeface="Roboto"/>
              <a:sym typeface="Roboto"/>
            </a:endParaRPr>
          </a:p>
          <a:p>
            <a:pPr indent="0" lvl="0" marL="0" rtl="0" algn="l">
              <a:spcBef>
                <a:spcPts val="0"/>
              </a:spcBef>
              <a:spcAft>
                <a:spcPts val="0"/>
              </a:spcAft>
              <a:buNone/>
            </a:pPr>
            <a:r>
              <a:t/>
            </a:r>
            <a:endParaRPr sz="1200">
              <a:solidFill>
                <a:srgbClr val="0D0D0D"/>
              </a:solidFill>
              <a:highlight>
                <a:schemeClr val="accent4"/>
              </a:highlight>
              <a:latin typeface="Roboto"/>
              <a:ea typeface="Roboto"/>
              <a:cs typeface="Roboto"/>
              <a:sym typeface="Roboto"/>
            </a:endParaRPr>
          </a:p>
          <a:p>
            <a:pPr indent="0" lvl="0" marL="0" rtl="0" algn="l">
              <a:spcBef>
                <a:spcPts val="0"/>
              </a:spcBef>
              <a:spcAft>
                <a:spcPts val="0"/>
              </a:spcAft>
              <a:buNone/>
            </a:pPr>
            <a:r>
              <a:rPr lang="en" sz="1200">
                <a:solidFill>
                  <a:srgbClr val="0D0D0D"/>
                </a:solidFill>
                <a:highlight>
                  <a:schemeClr val="accent4"/>
                </a:highlight>
                <a:latin typeface="Roboto"/>
                <a:ea typeface="Roboto"/>
                <a:cs typeface="Roboto"/>
                <a:sym typeface="Roboto"/>
              </a:rPr>
              <a:t>Hyperparameters</a:t>
            </a:r>
            <a:r>
              <a:rPr lang="en" sz="1200">
                <a:solidFill>
                  <a:srgbClr val="0D0D0D"/>
                </a:solidFill>
                <a:highlight>
                  <a:schemeClr val="accent4"/>
                </a:highlight>
                <a:latin typeface="Roboto"/>
                <a:ea typeface="Roboto"/>
                <a:cs typeface="Roboto"/>
                <a:sym typeface="Roboto"/>
              </a:rPr>
              <a:t> are “external configuration” variables that are used to manage machine learning model training.</a:t>
            </a:r>
            <a:endParaRPr sz="1200">
              <a:solidFill>
                <a:srgbClr val="0D0D0D"/>
              </a:solidFill>
              <a:highlight>
                <a:schemeClr val="accent4"/>
              </a:highlight>
              <a:latin typeface="Roboto"/>
              <a:ea typeface="Roboto"/>
              <a:cs typeface="Roboto"/>
              <a:sym typeface="Roboto"/>
            </a:endParaRPr>
          </a:p>
          <a:p>
            <a:pPr indent="0" lvl="0" marL="0" rtl="0" algn="l">
              <a:spcBef>
                <a:spcPts val="0"/>
              </a:spcBef>
              <a:spcAft>
                <a:spcPts val="0"/>
              </a:spcAft>
              <a:buNone/>
            </a:pPr>
            <a:r>
              <a:t/>
            </a:r>
            <a:endParaRPr sz="1200">
              <a:solidFill>
                <a:srgbClr val="0D0D0D"/>
              </a:solidFill>
              <a:highlight>
                <a:schemeClr val="accent4"/>
              </a:highlight>
              <a:latin typeface="Roboto"/>
              <a:ea typeface="Roboto"/>
              <a:cs typeface="Roboto"/>
              <a:sym typeface="Roboto"/>
            </a:endParaRPr>
          </a:p>
          <a:p>
            <a:pPr indent="0" lvl="0" marL="0" rtl="0" algn="l">
              <a:spcBef>
                <a:spcPts val="0"/>
              </a:spcBef>
              <a:spcAft>
                <a:spcPts val="0"/>
              </a:spcAft>
              <a:buNone/>
            </a:pPr>
            <a:r>
              <a:rPr lang="en" sz="1200">
                <a:solidFill>
                  <a:srgbClr val="0D0D0D"/>
                </a:solidFill>
                <a:highlight>
                  <a:schemeClr val="accent4"/>
                </a:highlight>
                <a:latin typeface="Roboto"/>
                <a:ea typeface="Roboto"/>
                <a:cs typeface="Roboto"/>
                <a:sym typeface="Roboto"/>
              </a:rPr>
              <a:t>C Parameter: represents the inverse regularization strength. Higher C means lower regularization and vice versa.</a:t>
            </a:r>
            <a:endParaRPr sz="1200">
              <a:solidFill>
                <a:srgbClr val="0D0D0D"/>
              </a:solidFill>
              <a:highlight>
                <a:schemeClr val="accent4"/>
              </a:highlight>
              <a:latin typeface="Roboto"/>
              <a:ea typeface="Roboto"/>
              <a:cs typeface="Roboto"/>
              <a:sym typeface="Roboto"/>
            </a:endParaRPr>
          </a:p>
          <a:p>
            <a:pPr indent="0" lvl="0" marL="0" rtl="0" algn="l">
              <a:spcBef>
                <a:spcPts val="0"/>
              </a:spcBef>
              <a:spcAft>
                <a:spcPts val="0"/>
              </a:spcAft>
              <a:buNone/>
            </a:pPr>
            <a:r>
              <a:t/>
            </a:r>
            <a:endParaRPr sz="1200">
              <a:solidFill>
                <a:srgbClr val="0D0D0D"/>
              </a:solidFill>
              <a:highlight>
                <a:schemeClr val="accent4"/>
              </a:highlight>
              <a:latin typeface="Roboto"/>
              <a:ea typeface="Roboto"/>
              <a:cs typeface="Roboto"/>
              <a:sym typeface="Roboto"/>
            </a:endParaRPr>
          </a:p>
          <a:p>
            <a:pPr indent="0" lvl="0" marL="0" rtl="0" algn="l">
              <a:spcBef>
                <a:spcPts val="0"/>
              </a:spcBef>
              <a:spcAft>
                <a:spcPts val="0"/>
              </a:spcAft>
              <a:buNone/>
            </a:pPr>
            <a:r>
              <a:t/>
            </a:r>
            <a:endParaRPr sz="1200">
              <a:solidFill>
                <a:srgbClr val="0D0D0D"/>
              </a:solidFill>
              <a:highlight>
                <a:schemeClr val="accent4"/>
              </a:highlight>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d1b3df1221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d1b3df1221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a:t>
            </a:r>
            <a:endParaRPr/>
          </a:p>
          <a:p>
            <a:pPr indent="0" lvl="0" marL="0" rtl="0" algn="l">
              <a:spcBef>
                <a:spcPts val="0"/>
              </a:spcBef>
              <a:spcAft>
                <a:spcPts val="0"/>
              </a:spcAft>
              <a:buNone/>
            </a:pPr>
            <a:r>
              <a:rPr lang="en" sz="1200">
                <a:solidFill>
                  <a:srgbClr val="0D0D0D"/>
                </a:solidFill>
                <a:latin typeface="Roboto"/>
                <a:ea typeface="Roboto"/>
                <a:cs typeface="Roboto"/>
                <a:sym typeface="Roboto"/>
              </a:rPr>
              <a:t>We also performed logistic regression on the numerical features that we engineered in our DataFrame.</a:t>
            </a:r>
            <a:endParaRPr/>
          </a:p>
          <a:p>
            <a:pPr indent="0" lvl="0" marL="0" rtl="0" algn="l">
              <a:spcBef>
                <a:spcPts val="0"/>
              </a:spcBef>
              <a:spcAft>
                <a:spcPts val="0"/>
              </a:spcAft>
              <a:buNone/>
            </a:pPr>
            <a:r>
              <a:rPr lang="en"/>
              <a:t>Score with numerical feature was ____</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d23197ab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d23197ab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Jae</a:t>
            </a:r>
            <a:endParaRPr/>
          </a:p>
          <a:p>
            <a:pPr indent="0" lvl="0" marL="0" rtl="0" algn="l">
              <a:spcBef>
                <a:spcPts val="0"/>
              </a:spcBef>
              <a:spcAft>
                <a:spcPts val="0"/>
              </a:spcAft>
              <a:buNone/>
            </a:pPr>
            <a:r>
              <a:rPr lang="en"/>
              <a:t>Textual Feature: combined text (strength &amp; weakness, personality) </a:t>
            </a:r>
            <a:endParaRPr/>
          </a:p>
          <a:p>
            <a:pPr indent="-298450" lvl="0" marL="457200" rtl="0" algn="l">
              <a:spcBef>
                <a:spcPts val="0"/>
              </a:spcBef>
              <a:spcAft>
                <a:spcPts val="0"/>
              </a:spcAft>
              <a:buSzPts val="1100"/>
              <a:buChar char="-"/>
            </a:pPr>
            <a:r>
              <a:rPr lang="en"/>
              <a:t>Explain the difference between precision and recall </a:t>
            </a:r>
            <a:endParaRPr/>
          </a:p>
          <a:p>
            <a:pPr indent="0" lvl="0" marL="0" rtl="0" algn="l">
              <a:spcBef>
                <a:spcPts val="0"/>
              </a:spcBef>
              <a:spcAft>
                <a:spcPts val="0"/>
              </a:spcAft>
              <a:buNone/>
            </a:pPr>
            <a:r>
              <a:rPr lang="en"/>
              <a:t>Precision: “What proportion of positive </a:t>
            </a:r>
            <a:r>
              <a:rPr lang="en"/>
              <a:t>identifications</a:t>
            </a:r>
            <a:r>
              <a:rPr lang="en"/>
              <a:t> was actually correct?”</a:t>
            </a:r>
            <a:endParaRPr/>
          </a:p>
          <a:p>
            <a:pPr indent="-298450" lvl="0" marL="457200" rtl="0" algn="l">
              <a:spcBef>
                <a:spcPts val="0"/>
              </a:spcBef>
              <a:spcAft>
                <a:spcPts val="0"/>
              </a:spcAft>
              <a:buSzPts val="1100"/>
              <a:buChar char="-"/>
            </a:pPr>
            <a:r>
              <a:rPr lang="en"/>
              <a:t>Denominator: all the positive identifications</a:t>
            </a:r>
            <a:endParaRPr/>
          </a:p>
          <a:p>
            <a:pPr indent="-298450" lvl="0" marL="457200" rtl="0" algn="l">
              <a:spcBef>
                <a:spcPts val="0"/>
              </a:spcBef>
              <a:spcAft>
                <a:spcPts val="0"/>
              </a:spcAft>
              <a:buSzPts val="1100"/>
              <a:buChar char="-"/>
            </a:pPr>
            <a:r>
              <a:rPr lang="en"/>
              <a:t>Higher precision: fewer false positives (inaccurate)</a:t>
            </a:r>
            <a:endParaRPr/>
          </a:p>
          <a:p>
            <a:pPr indent="0" lvl="0" marL="0" rtl="0" algn="l">
              <a:spcBef>
                <a:spcPts val="0"/>
              </a:spcBef>
              <a:spcAft>
                <a:spcPts val="0"/>
              </a:spcAft>
              <a:buNone/>
            </a:pPr>
            <a:r>
              <a:rPr lang="en"/>
              <a:t>Recall: “What proportion of actual positives was </a:t>
            </a:r>
            <a:r>
              <a:rPr lang="en"/>
              <a:t>identified</a:t>
            </a:r>
            <a:r>
              <a:rPr lang="en"/>
              <a:t> correctly?”</a:t>
            </a:r>
            <a:endParaRPr/>
          </a:p>
          <a:p>
            <a:pPr indent="-298450" lvl="0" marL="457200" rtl="0" algn="l">
              <a:spcBef>
                <a:spcPts val="0"/>
              </a:spcBef>
              <a:spcAft>
                <a:spcPts val="0"/>
              </a:spcAft>
              <a:buSzPts val="1100"/>
              <a:buChar char="-"/>
            </a:pPr>
            <a:r>
              <a:rPr lang="en"/>
              <a:t>Denominator: all the actual positives</a:t>
            </a:r>
            <a:endParaRPr/>
          </a:p>
          <a:p>
            <a:pPr indent="-298450" lvl="0" marL="457200" rtl="0" algn="l">
              <a:spcBef>
                <a:spcPts val="0"/>
              </a:spcBef>
              <a:spcAft>
                <a:spcPts val="0"/>
              </a:spcAft>
              <a:buSzPts val="1100"/>
              <a:buChar char="-"/>
            </a:pPr>
            <a:r>
              <a:rPr lang="en"/>
              <a:t>Higher recall: fewer false negatives (inaccurate) </a:t>
            </a:r>
            <a:endParaRPr/>
          </a:p>
          <a:p>
            <a:pPr indent="0" lvl="0" marL="0" rtl="0" algn="l">
              <a:spcBef>
                <a:spcPts val="0"/>
              </a:spcBef>
              <a:spcAft>
                <a:spcPts val="0"/>
              </a:spcAft>
              <a:buNone/>
            </a:pPr>
            <a:r>
              <a:rPr lang="en"/>
              <a:t>Note that higher recall and precision indicates better performance, but it’s not the only measure of accuracy </a:t>
            </a:r>
            <a:endParaRPr/>
          </a:p>
          <a:p>
            <a:pPr indent="-298450" lvl="0" marL="457200" rtl="0" algn="l">
              <a:spcBef>
                <a:spcPts val="0"/>
              </a:spcBef>
              <a:spcAft>
                <a:spcPts val="0"/>
              </a:spcAft>
              <a:buSzPts val="1100"/>
              <a:buChar char="-"/>
            </a:pPr>
            <a:r>
              <a:rPr lang="en"/>
              <a:t>Ex: in medical (false positive is better than false negative)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d23197ab8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d23197ab8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Jae </a:t>
            </a:r>
            <a:endParaRPr/>
          </a:p>
          <a:p>
            <a:pPr indent="0" lvl="0" marL="0" rtl="0" algn="l">
              <a:spcBef>
                <a:spcPts val="0"/>
              </a:spcBef>
              <a:spcAft>
                <a:spcPts val="0"/>
              </a:spcAft>
              <a:buNone/>
            </a:pPr>
            <a:r>
              <a:rPr lang="en"/>
              <a:t>Binary columns: Year and numerical - word count, sentiment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d23197ab8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d23197ab8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Speak</a:t>
            </a:r>
            <a:endParaRPr/>
          </a:p>
          <a:p>
            <a:pPr indent="0" lvl="0" marL="0" rtl="0" algn="l">
              <a:spcBef>
                <a:spcPts val="0"/>
              </a:spcBef>
              <a:spcAft>
                <a:spcPts val="0"/>
              </a:spcAft>
              <a:buNone/>
            </a:pPr>
            <a:r>
              <a:rPr lang="en"/>
              <a:t>Advantages of using Random Forest</a:t>
            </a:r>
            <a:endParaRPr/>
          </a:p>
          <a:p>
            <a:pPr indent="-298450" lvl="0" marL="457200" rtl="0" algn="l">
              <a:spcBef>
                <a:spcPts val="0"/>
              </a:spcBef>
              <a:spcAft>
                <a:spcPts val="0"/>
              </a:spcAft>
              <a:buSzPts val="1100"/>
              <a:buAutoNum type="arabicPeriod"/>
            </a:pPr>
            <a:r>
              <a:rPr lang="en"/>
              <a:t>Increases accuracy from ensembling nature and reduce overfitting</a:t>
            </a:r>
            <a:endParaRPr/>
          </a:p>
          <a:p>
            <a:pPr indent="-298450" lvl="0" marL="457200" rtl="0" algn="l">
              <a:spcBef>
                <a:spcPts val="0"/>
              </a:spcBef>
              <a:spcAft>
                <a:spcPts val="0"/>
              </a:spcAft>
              <a:buSzPts val="1100"/>
              <a:buAutoNum type="arabicPeriod"/>
            </a:pPr>
            <a:r>
              <a:rPr lang="en"/>
              <a:t>Offers insights into feature importance through measures like feature impurity (gini)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Disadvantages:</a:t>
            </a:r>
            <a:br>
              <a:rPr lang="en"/>
            </a:br>
            <a:r>
              <a:rPr lang="en"/>
              <a:t>1. </a:t>
            </a:r>
            <a:r>
              <a:rPr lang="en"/>
              <a:t>Interoperability</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gridsearch was done to fine the best parameters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d23197ab8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d23197ab8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Willy _ The visualization is pretty hard to read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Run gridserach and find best hyperparameters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that the random forest model performed better on textual data than numercal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d23197ab8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d23197ab8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Lacy</a:t>
            </a:r>
            <a:endParaRPr/>
          </a:p>
          <a:p>
            <a:pPr indent="0" lvl="0" marL="0" rtl="0" algn="l">
              <a:spcBef>
                <a:spcPts val="0"/>
              </a:spcBef>
              <a:spcAft>
                <a:spcPts val="0"/>
              </a:spcAft>
              <a:buNone/>
            </a:pPr>
            <a:r>
              <a:rPr lang="en"/>
              <a:t>Here is the overview of our models. You can see that the highest </a:t>
            </a:r>
            <a:r>
              <a:rPr lang="en"/>
              <a:t>performing</a:t>
            </a:r>
            <a:r>
              <a:rPr lang="en"/>
              <a:t> model was Random Forest trained on textual </a:t>
            </a:r>
            <a:r>
              <a:rPr lang="en"/>
              <a:t>features</a:t>
            </a:r>
            <a:r>
              <a:rPr lang="en"/>
              <a:t>. And the least performing was Decision Tree also trained on textual features.</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d1b3df122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d1b3df122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d23197ab8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d23197ab8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Steps that we are planning to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d23197ab8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d23197ab8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Lacy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d1b3df1221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d1b3df1221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d1b3df1221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d1b3df1221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Jae</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d1b3df1221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d1b3df1221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d1b3df1221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d1b3df1221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d1b3df1221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d1b3df1221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will need to describe features and talk about label. Also, explain how data was altered by manager by adding manually sentiment analysis.</a:t>
            </a:r>
            <a:endParaRPr/>
          </a:p>
          <a:p>
            <a:pPr indent="0" lvl="0" marL="0" rtl="0" algn="l">
              <a:spcBef>
                <a:spcPts val="0"/>
              </a:spcBef>
              <a:spcAft>
                <a:spcPts val="0"/>
              </a:spcAft>
              <a:buNone/>
            </a:pPr>
            <a:r>
              <a:rPr lang="en"/>
              <a:t>Export the data (panda).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a:t>
            </a:r>
            <a:endParaRPr/>
          </a:p>
          <a:p>
            <a:pPr indent="0" lvl="0" marL="0" rtl="0" algn="l">
              <a:spcBef>
                <a:spcPts val="0"/>
              </a:spcBef>
              <a:spcAft>
                <a:spcPts val="0"/>
              </a:spcAft>
              <a:buNone/>
            </a:pPr>
            <a:r>
              <a:rPr lang="en"/>
              <a:t>Independent feature: anything else, ex: tell us about yourself (provide by the individual)</a:t>
            </a:r>
            <a:endParaRPr/>
          </a:p>
          <a:p>
            <a:pPr indent="0" lvl="0" marL="0" rtl="0" algn="l">
              <a:spcBef>
                <a:spcPts val="0"/>
              </a:spcBef>
              <a:spcAft>
                <a:spcPts val="0"/>
              </a:spcAft>
              <a:buNone/>
            </a:pPr>
            <a:r>
              <a:rPr lang="en"/>
              <a:t>Dependent feature (</a:t>
            </a:r>
            <a:r>
              <a:rPr lang="en"/>
              <a:t>label</a:t>
            </a:r>
            <a:r>
              <a:rPr lang="en"/>
              <a:t>): </a:t>
            </a:r>
            <a:r>
              <a:rPr lang="en"/>
              <a:t>accepted</a:t>
            </a:r>
            <a:r>
              <a:rPr lang="en"/>
              <a:t> for interview</a:t>
            </a:r>
            <a:endParaRPr/>
          </a:p>
          <a:p>
            <a:pPr indent="0" lvl="0" marL="0" rtl="0" algn="l">
              <a:spcBef>
                <a:spcPts val="0"/>
              </a:spcBef>
              <a:spcAft>
                <a:spcPts val="0"/>
              </a:spcAft>
              <a:buNone/>
            </a:pPr>
            <a:r>
              <a:rPr lang="en"/>
              <a:t>We have the almost 200 rows, that’s the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a:t>
            </a:r>
            <a:endParaRPr/>
          </a:p>
          <a:p>
            <a:pPr indent="0" lvl="0" marL="0" rtl="0" algn="l">
              <a:spcBef>
                <a:spcPts val="0"/>
              </a:spcBef>
              <a:spcAft>
                <a:spcPts val="0"/>
              </a:spcAft>
              <a:buNone/>
            </a:pPr>
            <a:r>
              <a:rPr lang="en"/>
              <a:t>Data size</a:t>
            </a:r>
            <a:endParaRPr/>
          </a:p>
          <a:p>
            <a:pPr indent="0" lvl="0" marL="0" rtl="0" algn="l">
              <a:spcBef>
                <a:spcPts val="0"/>
              </a:spcBef>
              <a:spcAft>
                <a:spcPts val="0"/>
              </a:spcAft>
              <a:buNone/>
            </a:pPr>
            <a:r>
              <a:rPr lang="en"/>
              <a:t>Data Source</a:t>
            </a:r>
            <a:endParaRPr/>
          </a:p>
          <a:p>
            <a:pPr indent="0" lvl="0" marL="0" rtl="0" algn="l">
              <a:spcBef>
                <a:spcPts val="0"/>
              </a:spcBef>
              <a:spcAft>
                <a:spcPts val="0"/>
              </a:spcAft>
              <a:buNone/>
            </a:pPr>
            <a:r>
              <a:rPr lang="en"/>
              <a:t>Features  </a:t>
            </a:r>
            <a:endParaRPr/>
          </a:p>
          <a:p>
            <a:pPr indent="0" lvl="0" marL="0" rtl="0" algn="l">
              <a:spcBef>
                <a:spcPts val="0"/>
              </a:spcBef>
              <a:spcAft>
                <a:spcPts val="0"/>
              </a:spcAft>
              <a:buNone/>
            </a:pPr>
            <a:r>
              <a:rPr lang="en"/>
              <a:t>Data </a:t>
            </a:r>
            <a:r>
              <a:rPr lang="en"/>
              <a:t>Scarcity</a:t>
            </a:r>
            <a:endParaRPr/>
          </a:p>
          <a:p>
            <a:pPr indent="0" lvl="0" marL="0" rtl="0" algn="l">
              <a:spcBef>
                <a:spcPts val="0"/>
              </a:spcBef>
              <a:spcAft>
                <a:spcPts val="0"/>
              </a:spcAft>
              <a:buNone/>
            </a:pPr>
            <a:r>
              <a:rPr lang="en"/>
              <a:t>Sample Bias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d1b3df1221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d1b3df1221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Lacy</a:t>
            </a:r>
            <a:endParaRPr/>
          </a:p>
          <a:p>
            <a:pPr indent="0" lvl="0" marL="0" rtl="0" algn="l">
              <a:spcBef>
                <a:spcPts val="0"/>
              </a:spcBef>
              <a:spcAft>
                <a:spcPts val="0"/>
              </a:spcAft>
              <a:buNone/>
            </a:pPr>
            <a:r>
              <a:rPr lang="en"/>
              <a:t>Pie chart: </a:t>
            </a:r>
            <a:r>
              <a:rPr lang="en"/>
              <a:t>there are twice more higher acceptance rate than rejection rate</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25.jpg"/><Relationship Id="rId9" Type="http://schemas.openxmlformats.org/officeDocument/2006/relationships/image" Target="../media/image16.jpg"/><Relationship Id="rId5" Type="http://schemas.openxmlformats.org/officeDocument/2006/relationships/image" Target="../media/image13.jpg"/><Relationship Id="rId6" Type="http://schemas.openxmlformats.org/officeDocument/2006/relationships/image" Target="../media/image8.jpg"/><Relationship Id="rId7" Type="http://schemas.openxmlformats.org/officeDocument/2006/relationships/image" Target="../media/image18.jpg"/><Relationship Id="rId8"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Optimizing</a:t>
            </a:r>
            <a:r>
              <a:rPr lang="en"/>
              <a:t> Candidate Selection</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Semester Long Project with Machine Learning and Data Science Club</a:t>
            </a:r>
            <a:endParaRPr/>
          </a:p>
          <a:p>
            <a:pPr indent="0" lvl="0" marL="0" rtl="0" algn="l">
              <a:spcBef>
                <a:spcPts val="0"/>
              </a:spcBef>
              <a:spcAft>
                <a:spcPts val="0"/>
              </a:spcAft>
              <a:buNone/>
            </a:pPr>
            <a:r>
              <a:rPr lang="en"/>
              <a:t>@Baruch College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txBox="1"/>
          <p:nvPr>
            <p:ph type="title"/>
          </p:nvPr>
        </p:nvSpPr>
        <p:spPr>
          <a:xfrm>
            <a:off x="727650" y="585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Student’s Year Vs Acceptance</a:t>
            </a:r>
            <a:endParaRPr/>
          </a:p>
        </p:txBody>
      </p:sp>
      <p:pic>
        <p:nvPicPr>
          <p:cNvPr id="171" name="Google Shape;171;p22"/>
          <p:cNvPicPr preferRelativeResize="0"/>
          <p:nvPr/>
        </p:nvPicPr>
        <p:blipFill>
          <a:blip r:embed="rId3">
            <a:alphaModFix/>
          </a:blip>
          <a:stretch>
            <a:fillRect/>
          </a:stretch>
        </p:blipFill>
        <p:spPr>
          <a:xfrm>
            <a:off x="1054663" y="585950"/>
            <a:ext cx="7034675" cy="468866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ph type="title"/>
          </p:nvPr>
        </p:nvSpPr>
        <p:spPr>
          <a:xfrm>
            <a:off x="671375" y="54040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4000"/>
              </a:lnSpc>
              <a:spcBef>
                <a:spcPts val="0"/>
              </a:spcBef>
              <a:spcAft>
                <a:spcPts val="0"/>
              </a:spcAft>
              <a:buClr>
                <a:srgbClr val="005FAB"/>
              </a:buClr>
              <a:buSzPct val="100000"/>
              <a:buFont typeface="Arial"/>
              <a:buNone/>
            </a:pPr>
            <a:r>
              <a:rPr lang="en" sz="3200">
                <a:solidFill>
                  <a:srgbClr val="005FAB"/>
                </a:solidFill>
                <a:latin typeface="Calibri"/>
                <a:ea typeface="Calibri"/>
                <a:cs typeface="Calibri"/>
                <a:sym typeface="Calibri"/>
              </a:rPr>
              <a:t>Top Bigrams in the Data</a:t>
            </a:r>
            <a:endParaRPr/>
          </a:p>
        </p:txBody>
      </p:sp>
      <p:pic>
        <p:nvPicPr>
          <p:cNvPr id="177" name="Google Shape;177;p23"/>
          <p:cNvPicPr preferRelativeResize="0"/>
          <p:nvPr/>
        </p:nvPicPr>
        <p:blipFill rotWithShape="1">
          <a:blip r:embed="rId3">
            <a:alphaModFix/>
          </a:blip>
          <a:srcRect b="0" l="999" r="0" t="0"/>
          <a:stretch/>
        </p:blipFill>
        <p:spPr>
          <a:xfrm>
            <a:off x="1538075" y="1075600"/>
            <a:ext cx="6067850" cy="40281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3" name="Google Shape;183;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84" name="Google Shape;184;p24"/>
          <p:cNvSpPr txBox="1"/>
          <p:nvPr/>
        </p:nvSpPr>
        <p:spPr>
          <a:xfrm>
            <a:off x="0" y="-104550"/>
            <a:ext cx="9281100" cy="677100"/>
          </a:xfrm>
          <a:prstGeom prst="rect">
            <a:avLst/>
          </a:prstGeom>
          <a:noFill/>
          <a:ln>
            <a:noFill/>
          </a:ln>
        </p:spPr>
        <p:txBody>
          <a:bodyPr anchorCtr="0" anchor="t" bIns="91425" lIns="91425" spcFirstLastPara="1" rIns="91425" wrap="square" tIns="91425">
            <a:spAutoFit/>
          </a:bodyPr>
          <a:lstStyle/>
          <a:p>
            <a:pPr indent="0" lvl="0" marL="0" rtl="0" algn="l">
              <a:lnSpc>
                <a:spcPct val="114000"/>
              </a:lnSpc>
              <a:spcBef>
                <a:spcPts val="0"/>
              </a:spcBef>
              <a:spcAft>
                <a:spcPts val="0"/>
              </a:spcAft>
              <a:buNone/>
            </a:pPr>
            <a:r>
              <a:rPr b="1" lang="en" sz="3200">
                <a:solidFill>
                  <a:srgbClr val="005FAB"/>
                </a:solidFill>
                <a:latin typeface="Calibri"/>
                <a:ea typeface="Calibri"/>
                <a:cs typeface="Calibri"/>
                <a:sym typeface="Calibri"/>
              </a:rPr>
              <a:t>Word Cloud of Accepted to the interview candidates</a:t>
            </a:r>
            <a:endParaRPr/>
          </a:p>
        </p:txBody>
      </p:sp>
      <p:pic>
        <p:nvPicPr>
          <p:cNvPr id="185" name="Google Shape;185;p24"/>
          <p:cNvPicPr preferRelativeResize="0"/>
          <p:nvPr/>
        </p:nvPicPr>
        <p:blipFill>
          <a:blip r:embed="rId3">
            <a:alphaModFix/>
          </a:blip>
          <a:stretch>
            <a:fillRect/>
          </a:stretch>
        </p:blipFill>
        <p:spPr>
          <a:xfrm>
            <a:off x="1800" y="572550"/>
            <a:ext cx="9144000" cy="4572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1" name="Google Shape;191;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92" name="Google Shape;192;p25"/>
          <p:cNvSpPr txBox="1"/>
          <p:nvPr/>
        </p:nvSpPr>
        <p:spPr>
          <a:xfrm>
            <a:off x="0" y="-58075"/>
            <a:ext cx="9397200" cy="646500"/>
          </a:xfrm>
          <a:prstGeom prst="rect">
            <a:avLst/>
          </a:prstGeom>
          <a:noFill/>
          <a:ln>
            <a:noFill/>
          </a:ln>
        </p:spPr>
        <p:txBody>
          <a:bodyPr anchorCtr="0" anchor="t" bIns="91425" lIns="91425" spcFirstLastPara="1" rIns="91425" wrap="square" tIns="91425">
            <a:spAutoFit/>
          </a:bodyPr>
          <a:lstStyle/>
          <a:p>
            <a:pPr indent="0" lvl="0" marL="0" rtl="0" algn="l">
              <a:lnSpc>
                <a:spcPct val="114000"/>
              </a:lnSpc>
              <a:spcBef>
                <a:spcPts val="0"/>
              </a:spcBef>
              <a:spcAft>
                <a:spcPts val="0"/>
              </a:spcAft>
              <a:buNone/>
            </a:pPr>
            <a:r>
              <a:rPr b="1" lang="en" sz="3000">
                <a:solidFill>
                  <a:srgbClr val="005FAB"/>
                </a:solidFill>
                <a:latin typeface="Calibri"/>
                <a:ea typeface="Calibri"/>
                <a:cs typeface="Calibri"/>
                <a:sym typeface="Calibri"/>
              </a:rPr>
              <a:t>Word Cloud of Not Accepted to the interview candidates</a:t>
            </a:r>
            <a:endParaRPr sz="1200"/>
          </a:p>
        </p:txBody>
      </p:sp>
      <p:pic>
        <p:nvPicPr>
          <p:cNvPr id="193" name="Google Shape;193;p25"/>
          <p:cNvPicPr preferRelativeResize="0"/>
          <p:nvPr/>
        </p:nvPicPr>
        <p:blipFill>
          <a:blip r:embed="rId3">
            <a:alphaModFix/>
          </a:blip>
          <a:stretch>
            <a:fillRect/>
          </a:stretch>
        </p:blipFill>
        <p:spPr>
          <a:xfrm>
            <a:off x="1800" y="571500"/>
            <a:ext cx="9144000" cy="4572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lt1"/>
              </a:buClr>
              <a:buSzPct val="100000"/>
              <a:buFont typeface="Calibri"/>
              <a:buNone/>
            </a:pPr>
            <a:r>
              <a:rPr lang="en" sz="4000">
                <a:latin typeface="Calibri"/>
                <a:ea typeface="Calibri"/>
                <a:cs typeface="Calibri"/>
                <a:sym typeface="Calibri"/>
              </a:rPr>
              <a:t>Data Cleaning and Preprocessing</a:t>
            </a:r>
            <a:endParaRPr sz="4000">
              <a:latin typeface="Calibri"/>
              <a:ea typeface="Calibri"/>
              <a:cs typeface="Calibri"/>
              <a:sym typeface="Calibri"/>
            </a:endParaRPr>
          </a:p>
          <a:p>
            <a:pPr indent="0" lvl="0" marL="0" rtl="0" algn="l">
              <a:spcBef>
                <a:spcPts val="0"/>
              </a:spcBef>
              <a:spcAft>
                <a:spcPts val="0"/>
              </a:spcAft>
              <a:buNone/>
            </a:pPr>
            <a:r>
              <a:t/>
            </a:r>
            <a:endParaRPr/>
          </a:p>
        </p:txBody>
      </p:sp>
      <p:sp>
        <p:nvSpPr>
          <p:cNvPr id="199" name="Google Shape;199;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7"/>
          <p:cNvSpPr txBox="1"/>
          <p:nvPr/>
        </p:nvSpPr>
        <p:spPr>
          <a:xfrm>
            <a:off x="6949300" y="5660875"/>
            <a:ext cx="2746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 sz="1200">
                <a:solidFill>
                  <a:srgbClr val="A5A5A5"/>
                </a:solidFill>
                <a:latin typeface="Calibri"/>
                <a:ea typeface="Calibri"/>
                <a:cs typeface="Calibri"/>
                <a:sym typeface="Calibri"/>
              </a:rPr>
              <a:t>‹#›</a:t>
            </a:fld>
            <a:endParaRPr sz="1200">
              <a:solidFill>
                <a:srgbClr val="A5A5A5"/>
              </a:solidFill>
              <a:latin typeface="Calibri"/>
              <a:ea typeface="Calibri"/>
              <a:cs typeface="Calibri"/>
              <a:sym typeface="Calibri"/>
            </a:endParaRPr>
          </a:p>
        </p:txBody>
      </p:sp>
      <p:sp>
        <p:nvSpPr>
          <p:cNvPr id="205" name="Google Shape;205;p27"/>
          <p:cNvSpPr txBox="1"/>
          <p:nvPr/>
        </p:nvSpPr>
        <p:spPr>
          <a:xfrm>
            <a:off x="3949300" y="729300"/>
            <a:ext cx="5155500" cy="309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000AA"/>
                </a:solidFill>
              </a:rPr>
              <a:t>def</a:t>
            </a:r>
            <a:r>
              <a:rPr lang="en" sz="1100">
                <a:solidFill>
                  <a:srgbClr val="333333"/>
                </a:solidFill>
              </a:rPr>
              <a:t> </a:t>
            </a:r>
            <a:r>
              <a:rPr lang="en" sz="1100">
                <a:solidFill>
                  <a:srgbClr val="00AA00"/>
                </a:solidFill>
              </a:rPr>
              <a:t>preprocess_text</a:t>
            </a:r>
            <a:r>
              <a:rPr lang="en" sz="1100">
                <a:solidFill>
                  <a:srgbClr val="333333"/>
                </a:solidFill>
              </a:rPr>
              <a:t>(text):</a:t>
            </a:r>
            <a:endParaRPr sz="1100">
              <a:solidFill>
                <a:srgbClr val="333333"/>
              </a:solidFill>
            </a:endParaRPr>
          </a:p>
          <a:p>
            <a:pPr indent="0" lvl="0" marL="0" rtl="0" algn="l">
              <a:spcBef>
                <a:spcPts val="0"/>
              </a:spcBef>
              <a:spcAft>
                <a:spcPts val="0"/>
              </a:spcAft>
              <a:buNone/>
            </a:pPr>
            <a:r>
              <a:rPr lang="en" sz="1100">
                <a:solidFill>
                  <a:srgbClr val="333333"/>
                </a:solidFill>
              </a:rPr>
              <a:t>    </a:t>
            </a:r>
            <a:r>
              <a:rPr i="1" lang="en" sz="1100">
                <a:solidFill>
                  <a:srgbClr val="AAAAAA"/>
                </a:solidFill>
              </a:rPr>
              <a:t># Check if the text is not NaN (float type)</a:t>
            </a:r>
            <a:endParaRPr sz="1100">
              <a:solidFill>
                <a:srgbClr val="333333"/>
              </a:solidFill>
            </a:endParaRPr>
          </a:p>
          <a:p>
            <a:pPr indent="0" lvl="0" marL="0" rtl="0" algn="l">
              <a:spcBef>
                <a:spcPts val="0"/>
              </a:spcBef>
              <a:spcAft>
                <a:spcPts val="0"/>
              </a:spcAft>
              <a:buNone/>
            </a:pPr>
            <a:r>
              <a:rPr lang="en" sz="1100">
                <a:solidFill>
                  <a:srgbClr val="333333"/>
                </a:solidFill>
              </a:rPr>
              <a:t>    </a:t>
            </a:r>
            <a:r>
              <a:rPr lang="en" sz="1100">
                <a:solidFill>
                  <a:srgbClr val="0000AA"/>
                </a:solidFill>
              </a:rPr>
              <a:t>if</a:t>
            </a:r>
            <a:r>
              <a:rPr lang="en" sz="1100">
                <a:solidFill>
                  <a:srgbClr val="333333"/>
                </a:solidFill>
              </a:rPr>
              <a:t> </a:t>
            </a:r>
            <a:r>
              <a:rPr lang="en" sz="1100">
                <a:solidFill>
                  <a:srgbClr val="00AAAA"/>
                </a:solidFill>
              </a:rPr>
              <a:t>isinstance</a:t>
            </a:r>
            <a:r>
              <a:rPr lang="en" sz="1100">
                <a:solidFill>
                  <a:srgbClr val="333333"/>
                </a:solidFill>
              </a:rPr>
              <a:t>(text, </a:t>
            </a:r>
            <a:r>
              <a:rPr lang="en" sz="1100">
                <a:solidFill>
                  <a:srgbClr val="00AAAA"/>
                </a:solidFill>
              </a:rPr>
              <a:t>str</a:t>
            </a:r>
            <a:r>
              <a:rPr lang="en" sz="1100">
                <a:solidFill>
                  <a:srgbClr val="333333"/>
                </a:solidFill>
              </a:rPr>
              <a:t>):</a:t>
            </a:r>
            <a:endParaRPr sz="1100">
              <a:solidFill>
                <a:srgbClr val="333333"/>
              </a:solidFill>
            </a:endParaRPr>
          </a:p>
          <a:p>
            <a:pPr indent="0" lvl="0" marL="0" rtl="0" algn="l">
              <a:spcBef>
                <a:spcPts val="0"/>
              </a:spcBef>
              <a:spcAft>
                <a:spcPts val="0"/>
              </a:spcAft>
              <a:buNone/>
            </a:pPr>
            <a:r>
              <a:rPr lang="en" sz="1100">
                <a:solidFill>
                  <a:srgbClr val="333333"/>
                </a:solidFill>
              </a:rPr>
              <a:t>        </a:t>
            </a:r>
            <a:r>
              <a:rPr i="1" lang="en" sz="1100">
                <a:solidFill>
                  <a:srgbClr val="AAAAAA"/>
                </a:solidFill>
              </a:rPr>
              <a:t># Use preprocessor to clean the text</a:t>
            </a:r>
            <a:endParaRPr sz="1100">
              <a:solidFill>
                <a:srgbClr val="333333"/>
              </a:solidFill>
            </a:endParaRPr>
          </a:p>
          <a:p>
            <a:pPr indent="0" lvl="0" marL="0" rtl="0" algn="l">
              <a:spcBef>
                <a:spcPts val="0"/>
              </a:spcBef>
              <a:spcAft>
                <a:spcPts val="0"/>
              </a:spcAft>
              <a:buNone/>
            </a:pPr>
            <a:r>
              <a:rPr lang="en" sz="1100">
                <a:solidFill>
                  <a:srgbClr val="333333"/>
                </a:solidFill>
              </a:rPr>
              <a:t>        cleaned_text = p.clean(text)</a:t>
            </a:r>
            <a:endParaRPr sz="1100">
              <a:solidFill>
                <a:srgbClr val="333333"/>
              </a:solidFill>
            </a:endParaRPr>
          </a:p>
          <a:p>
            <a:pPr indent="0" lvl="0" marL="0" rtl="0" algn="l">
              <a:spcBef>
                <a:spcPts val="0"/>
              </a:spcBef>
              <a:spcAft>
                <a:spcPts val="0"/>
              </a:spcAft>
              <a:buNone/>
            </a:pPr>
            <a:r>
              <a:t/>
            </a:r>
            <a:endParaRPr sz="1100">
              <a:solidFill>
                <a:srgbClr val="333333"/>
              </a:solidFill>
            </a:endParaRPr>
          </a:p>
          <a:p>
            <a:pPr indent="0" lvl="0" marL="0" rtl="0" algn="l">
              <a:spcBef>
                <a:spcPts val="0"/>
              </a:spcBef>
              <a:spcAft>
                <a:spcPts val="0"/>
              </a:spcAft>
              <a:buNone/>
            </a:pPr>
            <a:r>
              <a:rPr lang="en" sz="1100">
                <a:solidFill>
                  <a:srgbClr val="333333"/>
                </a:solidFill>
              </a:rPr>
              <a:t>        </a:t>
            </a:r>
            <a:r>
              <a:rPr i="1" lang="en" sz="1100">
                <a:solidFill>
                  <a:srgbClr val="AAAAAA"/>
                </a:solidFill>
              </a:rPr>
              <a:t># Convert text to lowercase</a:t>
            </a:r>
            <a:endParaRPr sz="1100">
              <a:solidFill>
                <a:srgbClr val="333333"/>
              </a:solidFill>
            </a:endParaRPr>
          </a:p>
          <a:p>
            <a:pPr indent="0" lvl="0" marL="0" rtl="0" algn="l">
              <a:spcBef>
                <a:spcPts val="0"/>
              </a:spcBef>
              <a:spcAft>
                <a:spcPts val="0"/>
              </a:spcAft>
              <a:buNone/>
            </a:pPr>
            <a:r>
              <a:rPr lang="en" sz="1100">
                <a:solidFill>
                  <a:srgbClr val="333333"/>
                </a:solidFill>
              </a:rPr>
              <a:t>        cleaned_text = cleaned_text.lower()</a:t>
            </a:r>
            <a:endParaRPr sz="1100">
              <a:solidFill>
                <a:srgbClr val="333333"/>
              </a:solidFill>
            </a:endParaRPr>
          </a:p>
          <a:p>
            <a:pPr indent="0" lvl="0" marL="0" rtl="0" algn="l">
              <a:spcBef>
                <a:spcPts val="0"/>
              </a:spcBef>
              <a:spcAft>
                <a:spcPts val="0"/>
              </a:spcAft>
              <a:buNone/>
            </a:pPr>
            <a:r>
              <a:t/>
            </a:r>
            <a:endParaRPr sz="1100">
              <a:solidFill>
                <a:srgbClr val="333333"/>
              </a:solidFill>
            </a:endParaRPr>
          </a:p>
          <a:p>
            <a:pPr indent="0" lvl="0" marL="0" rtl="0" algn="l">
              <a:spcBef>
                <a:spcPts val="0"/>
              </a:spcBef>
              <a:spcAft>
                <a:spcPts val="0"/>
              </a:spcAft>
              <a:buNone/>
            </a:pPr>
            <a:r>
              <a:rPr lang="en" sz="1100">
                <a:solidFill>
                  <a:srgbClr val="333333"/>
                </a:solidFill>
              </a:rPr>
              <a:t>        </a:t>
            </a:r>
            <a:r>
              <a:rPr i="1" lang="en" sz="1100">
                <a:solidFill>
                  <a:srgbClr val="AAAAAA"/>
                </a:solidFill>
              </a:rPr>
              <a:t># Tokenize the text</a:t>
            </a:r>
            <a:endParaRPr sz="1100">
              <a:solidFill>
                <a:srgbClr val="333333"/>
              </a:solidFill>
            </a:endParaRPr>
          </a:p>
          <a:p>
            <a:pPr indent="0" lvl="0" marL="0" rtl="0" algn="l">
              <a:spcBef>
                <a:spcPts val="0"/>
              </a:spcBef>
              <a:spcAft>
                <a:spcPts val="0"/>
              </a:spcAft>
              <a:buNone/>
            </a:pPr>
            <a:r>
              <a:rPr lang="en" sz="1100">
                <a:solidFill>
                  <a:srgbClr val="333333"/>
                </a:solidFill>
              </a:rPr>
              <a:t>        tokens = word_tokenize(cleaned_text)</a:t>
            </a:r>
            <a:endParaRPr sz="1100">
              <a:solidFill>
                <a:srgbClr val="333333"/>
              </a:solidFill>
            </a:endParaRPr>
          </a:p>
          <a:p>
            <a:pPr indent="0" lvl="0" marL="0" rtl="0" algn="l">
              <a:spcBef>
                <a:spcPts val="0"/>
              </a:spcBef>
              <a:spcAft>
                <a:spcPts val="0"/>
              </a:spcAft>
              <a:buNone/>
            </a:pPr>
            <a:r>
              <a:t/>
            </a:r>
            <a:endParaRPr sz="1100">
              <a:solidFill>
                <a:srgbClr val="333333"/>
              </a:solidFill>
            </a:endParaRPr>
          </a:p>
          <a:p>
            <a:pPr indent="0" lvl="0" marL="0" rtl="0" algn="l">
              <a:spcBef>
                <a:spcPts val="0"/>
              </a:spcBef>
              <a:spcAft>
                <a:spcPts val="0"/>
              </a:spcAft>
              <a:buNone/>
            </a:pPr>
            <a:r>
              <a:rPr lang="en" sz="1100">
                <a:solidFill>
                  <a:srgbClr val="333333"/>
                </a:solidFill>
              </a:rPr>
              <a:t>        </a:t>
            </a:r>
            <a:r>
              <a:rPr i="1" lang="en" sz="1100">
                <a:solidFill>
                  <a:srgbClr val="AAAAAA"/>
                </a:solidFill>
              </a:rPr>
              <a:t># Remove punctuation</a:t>
            </a:r>
            <a:endParaRPr sz="1100">
              <a:solidFill>
                <a:srgbClr val="333333"/>
              </a:solidFill>
            </a:endParaRPr>
          </a:p>
          <a:p>
            <a:pPr indent="0" lvl="0" marL="0" rtl="0" algn="l">
              <a:spcBef>
                <a:spcPts val="0"/>
              </a:spcBef>
              <a:spcAft>
                <a:spcPts val="0"/>
              </a:spcAft>
              <a:buNone/>
            </a:pPr>
            <a:r>
              <a:rPr lang="en" sz="1100">
                <a:solidFill>
                  <a:srgbClr val="333333"/>
                </a:solidFill>
              </a:rPr>
              <a:t>        tokens = [token </a:t>
            </a:r>
            <a:r>
              <a:rPr lang="en" sz="1100">
                <a:solidFill>
                  <a:srgbClr val="0000AA"/>
                </a:solidFill>
              </a:rPr>
              <a:t>for</a:t>
            </a:r>
            <a:r>
              <a:rPr lang="en" sz="1100">
                <a:solidFill>
                  <a:srgbClr val="333333"/>
                </a:solidFill>
              </a:rPr>
              <a:t> token </a:t>
            </a:r>
            <a:r>
              <a:rPr lang="en" sz="1100">
                <a:solidFill>
                  <a:srgbClr val="0000AA"/>
                </a:solidFill>
              </a:rPr>
              <a:t>in</a:t>
            </a:r>
            <a:r>
              <a:rPr lang="en" sz="1100">
                <a:solidFill>
                  <a:srgbClr val="333333"/>
                </a:solidFill>
              </a:rPr>
              <a:t> tokens </a:t>
            </a:r>
            <a:r>
              <a:rPr lang="en" sz="1100">
                <a:solidFill>
                  <a:srgbClr val="0000AA"/>
                </a:solidFill>
              </a:rPr>
              <a:t>if</a:t>
            </a:r>
            <a:r>
              <a:rPr lang="en" sz="1100">
                <a:solidFill>
                  <a:srgbClr val="333333"/>
                </a:solidFill>
              </a:rPr>
              <a:t> token </a:t>
            </a:r>
            <a:r>
              <a:rPr lang="en" sz="1100">
                <a:solidFill>
                  <a:srgbClr val="0000AA"/>
                </a:solidFill>
              </a:rPr>
              <a:t>not</a:t>
            </a:r>
            <a:r>
              <a:rPr lang="en" sz="1100">
                <a:solidFill>
                  <a:srgbClr val="333333"/>
                </a:solidFill>
              </a:rPr>
              <a:t> </a:t>
            </a:r>
            <a:r>
              <a:rPr lang="en" sz="1100">
                <a:solidFill>
                  <a:srgbClr val="0000AA"/>
                </a:solidFill>
              </a:rPr>
              <a:t>in</a:t>
            </a:r>
            <a:r>
              <a:rPr lang="en" sz="1100">
                <a:solidFill>
                  <a:srgbClr val="333333"/>
                </a:solidFill>
              </a:rPr>
              <a:t> string.punctuation]</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        tokens = [token </a:t>
            </a:r>
            <a:r>
              <a:rPr lang="en" sz="1100">
                <a:solidFill>
                  <a:srgbClr val="0000AA"/>
                </a:solidFill>
              </a:rPr>
              <a:t>for</a:t>
            </a:r>
            <a:r>
              <a:rPr lang="en" sz="1100">
                <a:solidFill>
                  <a:srgbClr val="333333"/>
                </a:solidFill>
              </a:rPr>
              <a:t> token </a:t>
            </a:r>
            <a:r>
              <a:rPr lang="en" sz="1100">
                <a:solidFill>
                  <a:srgbClr val="0000AA"/>
                </a:solidFill>
              </a:rPr>
              <a:t>in</a:t>
            </a:r>
            <a:r>
              <a:rPr lang="en" sz="1100">
                <a:solidFill>
                  <a:srgbClr val="333333"/>
                </a:solidFill>
              </a:rPr>
              <a:t> tokens </a:t>
            </a:r>
            <a:r>
              <a:rPr lang="en" sz="1100">
                <a:solidFill>
                  <a:srgbClr val="0000AA"/>
                </a:solidFill>
              </a:rPr>
              <a:t>if</a:t>
            </a:r>
            <a:r>
              <a:rPr lang="en" sz="1100">
                <a:solidFill>
                  <a:srgbClr val="333333"/>
                </a:solidFill>
              </a:rPr>
              <a:t> token </a:t>
            </a:r>
            <a:r>
              <a:rPr lang="en" sz="1100">
                <a:solidFill>
                  <a:srgbClr val="0000AA"/>
                </a:solidFill>
              </a:rPr>
              <a:t>not</a:t>
            </a:r>
            <a:r>
              <a:rPr lang="en" sz="1100">
                <a:solidFill>
                  <a:srgbClr val="333333"/>
                </a:solidFill>
              </a:rPr>
              <a:t> </a:t>
            </a:r>
            <a:r>
              <a:rPr lang="en" sz="1100">
                <a:solidFill>
                  <a:srgbClr val="0000AA"/>
                </a:solidFill>
              </a:rPr>
              <a:t>in</a:t>
            </a:r>
            <a:r>
              <a:rPr lang="en" sz="1100">
                <a:solidFill>
                  <a:srgbClr val="333333"/>
                </a:solidFill>
              </a:rPr>
              <a:t> [</a:t>
            </a:r>
            <a:r>
              <a:rPr lang="en" sz="1100">
                <a:solidFill>
                  <a:srgbClr val="AA5500"/>
                </a:solidFill>
              </a:rPr>
              <a:t>'``'</a:t>
            </a:r>
            <a:r>
              <a:rPr lang="en" sz="1100">
                <a:solidFill>
                  <a:srgbClr val="333333"/>
                </a:solidFill>
              </a:rPr>
              <a:t>, </a:t>
            </a:r>
            <a:r>
              <a:rPr lang="en" sz="1100">
                <a:solidFill>
                  <a:srgbClr val="AA5500"/>
                </a:solidFill>
              </a:rPr>
              <a:t>"''"</a:t>
            </a:r>
            <a:r>
              <a:rPr lang="en" sz="1100">
                <a:solidFill>
                  <a:srgbClr val="333333"/>
                </a:solidFill>
              </a:rPr>
              <a:t>]]</a:t>
            </a:r>
            <a:endParaRPr sz="1100">
              <a:solidFill>
                <a:srgbClr val="333333"/>
              </a:solidFill>
            </a:endParaRPr>
          </a:p>
          <a:p>
            <a:pPr indent="0" lvl="0" marL="0" rtl="0" algn="l">
              <a:lnSpc>
                <a:spcPct val="110795"/>
              </a:lnSpc>
              <a:spcBef>
                <a:spcPts val="0"/>
              </a:spcBef>
              <a:spcAft>
                <a:spcPts val="0"/>
              </a:spcAft>
              <a:buNone/>
            </a:pPr>
            <a:r>
              <a:t/>
            </a:r>
            <a:endParaRPr sz="1100">
              <a:solidFill>
                <a:srgbClr val="333333"/>
              </a:solidFill>
            </a:endParaRPr>
          </a:p>
          <a:p>
            <a:pPr indent="0" lvl="0" marL="0" rtl="0" algn="l">
              <a:lnSpc>
                <a:spcPct val="110795"/>
              </a:lnSpc>
              <a:spcBef>
                <a:spcPts val="0"/>
              </a:spcBef>
              <a:spcAft>
                <a:spcPts val="0"/>
              </a:spcAft>
              <a:buNone/>
            </a:pPr>
            <a:r>
              <a:rPr i="1" lang="en" sz="1100">
                <a:solidFill>
                  <a:srgbClr val="AAAAAA"/>
                </a:solidFill>
              </a:rPr>
              <a:t>        </a:t>
            </a:r>
            <a:endParaRPr sz="1100">
              <a:solidFill>
                <a:srgbClr val="333333"/>
              </a:solidFill>
            </a:endParaRPr>
          </a:p>
        </p:txBody>
      </p:sp>
      <p:sp>
        <p:nvSpPr>
          <p:cNvPr id="206" name="Google Shape;206;p27"/>
          <p:cNvSpPr txBox="1"/>
          <p:nvPr/>
        </p:nvSpPr>
        <p:spPr>
          <a:xfrm>
            <a:off x="93375" y="1262700"/>
            <a:ext cx="4124100" cy="3316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Calibri"/>
              <a:buChar char="●"/>
            </a:pPr>
            <a:r>
              <a:rPr lang="en" sz="1700">
                <a:latin typeface="Calibri"/>
                <a:ea typeface="Calibri"/>
                <a:cs typeface="Calibri"/>
                <a:sym typeface="Calibri"/>
              </a:rPr>
              <a:t>Formatting</a:t>
            </a:r>
            <a:endParaRPr sz="1700">
              <a:latin typeface="Calibri"/>
              <a:ea typeface="Calibri"/>
              <a:cs typeface="Calibri"/>
              <a:sym typeface="Calibri"/>
            </a:endParaRPr>
          </a:p>
          <a:p>
            <a:pPr indent="-336550" lvl="1" marL="914400" rtl="0" algn="l">
              <a:spcBef>
                <a:spcPts val="0"/>
              </a:spcBef>
              <a:spcAft>
                <a:spcPts val="0"/>
              </a:spcAft>
              <a:buSzPts val="1700"/>
              <a:buFont typeface="Calibri"/>
              <a:buChar char="○"/>
            </a:pPr>
            <a:r>
              <a:rPr lang="en" sz="1700">
                <a:latin typeface="Calibri"/>
                <a:ea typeface="Calibri"/>
                <a:cs typeface="Calibri"/>
                <a:sym typeface="Calibri"/>
              </a:rPr>
              <a:t>Capitalization, removed urls &amp; emojis</a:t>
            </a:r>
            <a:endParaRPr sz="1700">
              <a:latin typeface="Calibri"/>
              <a:ea typeface="Calibri"/>
              <a:cs typeface="Calibri"/>
              <a:sym typeface="Calibri"/>
            </a:endParaRPr>
          </a:p>
          <a:p>
            <a:pPr indent="0" lvl="0" marL="457200" rtl="0" algn="l">
              <a:spcBef>
                <a:spcPts val="0"/>
              </a:spcBef>
              <a:spcAft>
                <a:spcPts val="0"/>
              </a:spcAft>
              <a:buNone/>
            </a:pPr>
            <a:r>
              <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Tokenization</a:t>
            </a:r>
            <a:endParaRPr sz="1700">
              <a:latin typeface="Calibri"/>
              <a:ea typeface="Calibri"/>
              <a:cs typeface="Calibri"/>
              <a:sym typeface="Calibri"/>
            </a:endParaRPr>
          </a:p>
          <a:p>
            <a:pPr indent="-336550" lvl="1" marL="914400" rtl="0" algn="l">
              <a:spcBef>
                <a:spcPts val="0"/>
              </a:spcBef>
              <a:spcAft>
                <a:spcPts val="0"/>
              </a:spcAft>
              <a:buSzPts val="1700"/>
              <a:buFont typeface="Calibri"/>
              <a:buChar char="○"/>
            </a:pPr>
            <a:r>
              <a:rPr lang="en" sz="1700">
                <a:latin typeface="Calibri"/>
                <a:ea typeface="Calibri"/>
                <a:cs typeface="Calibri"/>
                <a:sym typeface="Calibri"/>
              </a:rPr>
              <a:t>Broke text into individual words or tokens to facilitate further analysis at the word level</a:t>
            </a:r>
            <a:endParaRPr sz="1700">
              <a:latin typeface="Calibri"/>
              <a:ea typeface="Calibri"/>
              <a:cs typeface="Calibri"/>
              <a:sym typeface="Calibri"/>
            </a:endParaRPr>
          </a:p>
          <a:p>
            <a:pPr indent="0" lvl="0" marL="457200" rtl="0" algn="l">
              <a:spcBef>
                <a:spcPts val="0"/>
              </a:spcBef>
              <a:spcAft>
                <a:spcPts val="0"/>
              </a:spcAft>
              <a:buNone/>
            </a:pPr>
            <a:r>
              <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800">
                <a:latin typeface="Calibri"/>
                <a:ea typeface="Calibri"/>
                <a:cs typeface="Calibri"/>
                <a:sym typeface="Calibri"/>
              </a:rPr>
              <a:t>Punctuation Removal</a:t>
            </a:r>
            <a:endParaRPr sz="1800">
              <a:latin typeface="Calibri"/>
              <a:ea typeface="Calibri"/>
              <a:cs typeface="Calibri"/>
              <a:sym typeface="Calibri"/>
            </a:endParaRPr>
          </a:p>
          <a:p>
            <a:pPr indent="-342900" lvl="1" marL="914400" rtl="0" algn="l">
              <a:spcBef>
                <a:spcPts val="0"/>
              </a:spcBef>
              <a:spcAft>
                <a:spcPts val="0"/>
              </a:spcAft>
              <a:buSzPts val="1800"/>
              <a:buFont typeface="Calibri"/>
              <a:buChar char="○"/>
            </a:pPr>
            <a:r>
              <a:rPr lang="en" sz="1800">
                <a:latin typeface="Calibri"/>
                <a:ea typeface="Calibri"/>
                <a:cs typeface="Calibri"/>
                <a:sym typeface="Calibri"/>
              </a:rPr>
              <a:t>Excluded punctuation marks from the text</a:t>
            </a:r>
            <a:endParaRPr sz="18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p:txBody>
      </p:sp>
      <p:sp>
        <p:nvSpPr>
          <p:cNvPr id="207" name="Google Shape;207;p27"/>
          <p:cNvSpPr txBox="1"/>
          <p:nvPr/>
        </p:nvSpPr>
        <p:spPr>
          <a:xfrm>
            <a:off x="311667" y="-72685"/>
            <a:ext cx="10049400" cy="602700"/>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None/>
            </a:pPr>
            <a:r>
              <a:rPr b="1" lang="en" sz="3200">
                <a:solidFill>
                  <a:srgbClr val="005FAB"/>
                </a:solidFill>
                <a:latin typeface="Calibri"/>
                <a:ea typeface="Calibri"/>
                <a:cs typeface="Calibri"/>
                <a:sym typeface="Calibri"/>
              </a:rPr>
              <a:t>Preprocessing Textual Data</a:t>
            </a:r>
            <a:endParaRPr b="1" sz="3200">
              <a:solidFill>
                <a:srgbClr val="005FAB"/>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nvSpPr>
        <p:spPr>
          <a:xfrm>
            <a:off x="6949300" y="5660875"/>
            <a:ext cx="2746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 sz="1200">
                <a:solidFill>
                  <a:srgbClr val="A5A5A5"/>
                </a:solidFill>
                <a:latin typeface="Calibri"/>
                <a:ea typeface="Calibri"/>
                <a:cs typeface="Calibri"/>
                <a:sym typeface="Calibri"/>
              </a:rPr>
              <a:t>‹#›</a:t>
            </a:fld>
            <a:endParaRPr sz="1200">
              <a:solidFill>
                <a:srgbClr val="A5A5A5"/>
              </a:solidFill>
              <a:latin typeface="Calibri"/>
              <a:ea typeface="Calibri"/>
              <a:cs typeface="Calibri"/>
              <a:sym typeface="Calibri"/>
            </a:endParaRPr>
          </a:p>
        </p:txBody>
      </p:sp>
      <p:sp>
        <p:nvSpPr>
          <p:cNvPr id="213" name="Google Shape;213;p28"/>
          <p:cNvSpPr txBox="1"/>
          <p:nvPr/>
        </p:nvSpPr>
        <p:spPr>
          <a:xfrm>
            <a:off x="3949300" y="729300"/>
            <a:ext cx="5155500" cy="3730800"/>
          </a:xfrm>
          <a:prstGeom prst="rect">
            <a:avLst/>
          </a:prstGeom>
          <a:noFill/>
          <a:ln>
            <a:noFill/>
          </a:ln>
        </p:spPr>
        <p:txBody>
          <a:bodyPr anchorCtr="0" anchor="t" bIns="91425" lIns="91425" spcFirstLastPara="1" rIns="91425" wrap="square" tIns="91425">
            <a:spAutoFit/>
          </a:bodyPr>
          <a:lstStyle/>
          <a:p>
            <a:pPr indent="0" lvl="0" marL="0" rtl="0" algn="l">
              <a:lnSpc>
                <a:spcPct val="110795"/>
              </a:lnSpc>
              <a:spcBef>
                <a:spcPts val="0"/>
              </a:spcBef>
              <a:spcAft>
                <a:spcPts val="0"/>
              </a:spcAft>
              <a:buNone/>
            </a:pPr>
            <a:r>
              <a:rPr lang="en" sz="1100">
                <a:solidFill>
                  <a:srgbClr val="333333"/>
                </a:solidFill>
              </a:rPr>
              <a:t>     </a:t>
            </a:r>
            <a:r>
              <a:rPr lang="en" sz="1100">
                <a:solidFill>
                  <a:srgbClr val="333333"/>
                </a:solidFill>
              </a:rPr>
              <a:t> </a:t>
            </a:r>
            <a:r>
              <a:rPr lang="en" sz="1100">
                <a:solidFill>
                  <a:srgbClr val="333333"/>
                </a:solidFill>
              </a:rPr>
              <a:t> </a:t>
            </a:r>
            <a:r>
              <a:rPr i="1" lang="en" sz="1100">
                <a:solidFill>
                  <a:srgbClr val="AAAAAA"/>
                </a:solidFill>
              </a:rPr>
              <a:t># Remove stopwords</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        stop_words = </a:t>
            </a:r>
            <a:r>
              <a:rPr lang="en" sz="1100">
                <a:solidFill>
                  <a:srgbClr val="00AAAA"/>
                </a:solidFill>
              </a:rPr>
              <a:t>set</a:t>
            </a:r>
            <a:r>
              <a:rPr lang="en" sz="1100">
                <a:solidFill>
                  <a:srgbClr val="333333"/>
                </a:solidFill>
              </a:rPr>
              <a:t>(stopwords.words(</a:t>
            </a:r>
            <a:r>
              <a:rPr lang="en" sz="1100">
                <a:solidFill>
                  <a:srgbClr val="AA5500"/>
                </a:solidFill>
              </a:rPr>
              <a:t>'english'</a:t>
            </a:r>
            <a:r>
              <a:rPr lang="en" sz="1100">
                <a:solidFill>
                  <a:srgbClr val="333333"/>
                </a:solidFill>
              </a:rPr>
              <a:t>))</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        stop_words.discard(</a:t>
            </a:r>
            <a:r>
              <a:rPr lang="en" sz="1100">
                <a:solidFill>
                  <a:srgbClr val="AA5500"/>
                </a:solidFill>
              </a:rPr>
              <a:t>'no'</a:t>
            </a:r>
            <a:r>
              <a:rPr lang="en" sz="1100">
                <a:solidFill>
                  <a:srgbClr val="333333"/>
                </a:solidFill>
              </a:rPr>
              <a:t>)</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        tokens = [token </a:t>
            </a:r>
            <a:r>
              <a:rPr lang="en" sz="1100">
                <a:solidFill>
                  <a:srgbClr val="0000AA"/>
                </a:solidFill>
              </a:rPr>
              <a:t>for</a:t>
            </a:r>
            <a:r>
              <a:rPr lang="en" sz="1100">
                <a:solidFill>
                  <a:srgbClr val="333333"/>
                </a:solidFill>
              </a:rPr>
              <a:t> token </a:t>
            </a:r>
            <a:r>
              <a:rPr lang="en" sz="1100">
                <a:solidFill>
                  <a:srgbClr val="0000AA"/>
                </a:solidFill>
              </a:rPr>
              <a:t>in</a:t>
            </a:r>
            <a:r>
              <a:rPr lang="en" sz="1100">
                <a:solidFill>
                  <a:srgbClr val="333333"/>
                </a:solidFill>
              </a:rPr>
              <a:t> tokens </a:t>
            </a:r>
            <a:r>
              <a:rPr lang="en" sz="1100">
                <a:solidFill>
                  <a:srgbClr val="0000AA"/>
                </a:solidFill>
              </a:rPr>
              <a:t>if</a:t>
            </a:r>
            <a:r>
              <a:rPr lang="en" sz="1100">
                <a:solidFill>
                  <a:srgbClr val="333333"/>
                </a:solidFill>
              </a:rPr>
              <a:t> token </a:t>
            </a:r>
            <a:r>
              <a:rPr lang="en" sz="1100">
                <a:solidFill>
                  <a:srgbClr val="0000AA"/>
                </a:solidFill>
              </a:rPr>
              <a:t>not</a:t>
            </a:r>
            <a:r>
              <a:rPr lang="en" sz="1100">
                <a:solidFill>
                  <a:srgbClr val="333333"/>
                </a:solidFill>
              </a:rPr>
              <a:t> </a:t>
            </a:r>
            <a:r>
              <a:rPr lang="en" sz="1100">
                <a:solidFill>
                  <a:srgbClr val="0000AA"/>
                </a:solidFill>
              </a:rPr>
              <a:t>in</a:t>
            </a:r>
            <a:r>
              <a:rPr lang="en" sz="1100">
                <a:solidFill>
                  <a:srgbClr val="333333"/>
                </a:solidFill>
              </a:rPr>
              <a:t> stop_words]</a:t>
            </a:r>
            <a:endParaRPr sz="1100">
              <a:solidFill>
                <a:srgbClr val="333333"/>
              </a:solidFill>
            </a:endParaRPr>
          </a:p>
          <a:p>
            <a:pPr indent="0" lvl="0" marL="0" rtl="0" algn="l">
              <a:lnSpc>
                <a:spcPct val="110795"/>
              </a:lnSpc>
              <a:spcBef>
                <a:spcPts val="0"/>
              </a:spcBef>
              <a:spcAft>
                <a:spcPts val="0"/>
              </a:spcAft>
              <a:buNone/>
            </a:pPr>
            <a:r>
              <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        </a:t>
            </a:r>
            <a:r>
              <a:rPr i="1" lang="en" sz="1100">
                <a:solidFill>
                  <a:srgbClr val="AAAAAA"/>
                </a:solidFill>
              </a:rPr>
              <a:t># Lemmatize words</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        lemmatizer = WordNetLemmatizer()</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        tokens = [lemmatizer.lemmatize(token) </a:t>
            </a:r>
            <a:r>
              <a:rPr lang="en" sz="1100">
                <a:solidFill>
                  <a:srgbClr val="0000AA"/>
                </a:solidFill>
              </a:rPr>
              <a:t>for</a:t>
            </a:r>
            <a:r>
              <a:rPr lang="en" sz="1100">
                <a:solidFill>
                  <a:srgbClr val="333333"/>
                </a:solidFill>
              </a:rPr>
              <a:t> token </a:t>
            </a:r>
            <a:r>
              <a:rPr lang="en" sz="1100">
                <a:solidFill>
                  <a:srgbClr val="0000AA"/>
                </a:solidFill>
              </a:rPr>
              <a:t>in</a:t>
            </a:r>
            <a:r>
              <a:rPr lang="en" sz="1100">
                <a:solidFill>
                  <a:srgbClr val="333333"/>
                </a:solidFill>
              </a:rPr>
              <a:t> tokens]</a:t>
            </a:r>
            <a:endParaRPr sz="1100">
              <a:solidFill>
                <a:srgbClr val="333333"/>
              </a:solidFill>
            </a:endParaRPr>
          </a:p>
          <a:p>
            <a:pPr indent="0" lvl="0" marL="0" rtl="0" algn="l">
              <a:lnSpc>
                <a:spcPct val="110795"/>
              </a:lnSpc>
              <a:spcBef>
                <a:spcPts val="0"/>
              </a:spcBef>
              <a:spcAft>
                <a:spcPts val="0"/>
              </a:spcAft>
              <a:buNone/>
            </a:pPr>
            <a:r>
              <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        </a:t>
            </a:r>
            <a:r>
              <a:rPr i="1" lang="en" sz="1100">
                <a:solidFill>
                  <a:srgbClr val="AAAAAA"/>
                </a:solidFill>
              </a:rPr>
              <a:t># Join tokens back into a cleaned text</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        cleaned_text = </a:t>
            </a:r>
            <a:r>
              <a:rPr lang="en" sz="1100">
                <a:solidFill>
                  <a:srgbClr val="AA5500"/>
                </a:solidFill>
              </a:rPr>
              <a:t>' '</a:t>
            </a:r>
            <a:r>
              <a:rPr lang="en" sz="1100">
                <a:solidFill>
                  <a:srgbClr val="333333"/>
                </a:solidFill>
              </a:rPr>
              <a:t>.join(tokens)</a:t>
            </a:r>
            <a:endParaRPr sz="1100">
              <a:solidFill>
                <a:srgbClr val="333333"/>
              </a:solidFill>
            </a:endParaRPr>
          </a:p>
          <a:p>
            <a:pPr indent="0" lvl="0" marL="0" rtl="0" algn="l">
              <a:lnSpc>
                <a:spcPct val="110795"/>
              </a:lnSpc>
              <a:spcBef>
                <a:spcPts val="0"/>
              </a:spcBef>
              <a:spcAft>
                <a:spcPts val="0"/>
              </a:spcAft>
              <a:buNone/>
            </a:pPr>
            <a:r>
              <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        </a:t>
            </a:r>
            <a:r>
              <a:rPr lang="en" sz="1100">
                <a:solidFill>
                  <a:srgbClr val="0000AA"/>
                </a:solidFill>
              </a:rPr>
              <a:t>return</a:t>
            </a:r>
            <a:r>
              <a:rPr lang="en" sz="1100">
                <a:solidFill>
                  <a:srgbClr val="333333"/>
                </a:solidFill>
              </a:rPr>
              <a:t> cleaned_text</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    </a:t>
            </a:r>
            <a:r>
              <a:rPr lang="en" sz="1100">
                <a:solidFill>
                  <a:srgbClr val="0000AA"/>
                </a:solidFill>
              </a:rPr>
              <a:t>else</a:t>
            </a:r>
            <a:r>
              <a:rPr lang="en" sz="1100">
                <a:solidFill>
                  <a:srgbClr val="333333"/>
                </a:solidFill>
              </a:rPr>
              <a:t>:</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        </a:t>
            </a:r>
            <a:r>
              <a:rPr i="1" lang="en" sz="1100">
                <a:solidFill>
                  <a:srgbClr val="AAAAAA"/>
                </a:solidFill>
              </a:rPr>
              <a:t># Return an empty string or handle missing values as needed</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        </a:t>
            </a:r>
            <a:r>
              <a:rPr lang="en" sz="1100">
                <a:solidFill>
                  <a:srgbClr val="0000AA"/>
                </a:solidFill>
              </a:rPr>
              <a:t>return</a:t>
            </a:r>
            <a:r>
              <a:rPr lang="en" sz="1100">
                <a:solidFill>
                  <a:srgbClr val="333333"/>
                </a:solidFill>
              </a:rPr>
              <a:t> </a:t>
            </a:r>
            <a:r>
              <a:rPr lang="en" sz="1100">
                <a:solidFill>
                  <a:srgbClr val="AA5500"/>
                </a:solidFill>
              </a:rPr>
              <a:t>' '</a:t>
            </a:r>
            <a:endParaRPr sz="1100">
              <a:solidFill>
                <a:srgbClr val="AA5500"/>
              </a:solidFill>
            </a:endParaRPr>
          </a:p>
          <a:p>
            <a:pPr indent="0" lvl="0" marL="0" rtl="0" algn="l">
              <a:lnSpc>
                <a:spcPct val="110795"/>
              </a:lnSpc>
              <a:spcBef>
                <a:spcPts val="0"/>
              </a:spcBef>
              <a:spcAft>
                <a:spcPts val="0"/>
              </a:spcAft>
              <a:buNone/>
            </a:pPr>
            <a:r>
              <a:t/>
            </a:r>
            <a:endParaRPr i="1" sz="1100">
              <a:solidFill>
                <a:srgbClr val="AAAAAA"/>
              </a:solidFill>
            </a:endParaRPr>
          </a:p>
          <a:p>
            <a:pPr indent="0" lvl="0" marL="0" rtl="0" algn="l">
              <a:lnSpc>
                <a:spcPct val="110795"/>
              </a:lnSpc>
              <a:spcBef>
                <a:spcPts val="0"/>
              </a:spcBef>
              <a:spcAft>
                <a:spcPts val="0"/>
              </a:spcAft>
              <a:buNone/>
            </a:pPr>
            <a:r>
              <a:t/>
            </a:r>
            <a:endParaRPr sz="1100">
              <a:solidFill>
                <a:srgbClr val="0000AA"/>
              </a:solidFill>
            </a:endParaRPr>
          </a:p>
          <a:p>
            <a:pPr indent="0" lvl="0" marL="0" rtl="0" algn="l">
              <a:lnSpc>
                <a:spcPct val="110795"/>
              </a:lnSpc>
              <a:spcBef>
                <a:spcPts val="0"/>
              </a:spcBef>
              <a:spcAft>
                <a:spcPts val="0"/>
              </a:spcAft>
              <a:buNone/>
            </a:pPr>
            <a:r>
              <a:t/>
            </a:r>
            <a:endParaRPr sz="1100">
              <a:solidFill>
                <a:srgbClr val="333333"/>
              </a:solidFill>
            </a:endParaRPr>
          </a:p>
        </p:txBody>
      </p:sp>
      <p:sp>
        <p:nvSpPr>
          <p:cNvPr id="214" name="Google Shape;214;p28"/>
          <p:cNvSpPr txBox="1"/>
          <p:nvPr/>
        </p:nvSpPr>
        <p:spPr>
          <a:xfrm>
            <a:off x="406900" y="1262700"/>
            <a:ext cx="3709500" cy="3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latin typeface="Calibri"/>
              <a:ea typeface="Calibri"/>
              <a:cs typeface="Calibri"/>
              <a:sym typeface="Calibri"/>
            </a:endParaRPr>
          </a:p>
        </p:txBody>
      </p:sp>
      <p:sp>
        <p:nvSpPr>
          <p:cNvPr id="215" name="Google Shape;215;p28"/>
          <p:cNvSpPr txBox="1"/>
          <p:nvPr/>
        </p:nvSpPr>
        <p:spPr>
          <a:xfrm>
            <a:off x="93375" y="1262700"/>
            <a:ext cx="4124100" cy="3316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Calibri"/>
              <a:buChar char="●"/>
            </a:pPr>
            <a:r>
              <a:rPr lang="en" sz="1700">
                <a:latin typeface="Calibri"/>
                <a:ea typeface="Calibri"/>
                <a:cs typeface="Calibri"/>
                <a:sym typeface="Calibri"/>
              </a:rPr>
              <a:t>Stopword Removal</a:t>
            </a:r>
            <a:endParaRPr sz="1700">
              <a:latin typeface="Calibri"/>
              <a:ea typeface="Calibri"/>
              <a:cs typeface="Calibri"/>
              <a:sym typeface="Calibri"/>
            </a:endParaRPr>
          </a:p>
          <a:p>
            <a:pPr indent="-336550" lvl="1" marL="914400" rtl="0" algn="l">
              <a:spcBef>
                <a:spcPts val="0"/>
              </a:spcBef>
              <a:spcAft>
                <a:spcPts val="0"/>
              </a:spcAft>
              <a:buSzPts val="1700"/>
              <a:buFont typeface="Calibri"/>
              <a:buChar char="○"/>
            </a:pPr>
            <a:r>
              <a:rPr lang="en" sz="1700">
                <a:latin typeface="Calibri"/>
                <a:ea typeface="Calibri"/>
                <a:cs typeface="Calibri"/>
                <a:sym typeface="Calibri"/>
              </a:rPr>
              <a:t>Removed common words: “the,” “is,” “in,” “for,” “where,” “when,” “to,” “at,” etc.</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Lemmatization</a:t>
            </a:r>
            <a:endParaRPr sz="1700">
              <a:latin typeface="Calibri"/>
              <a:ea typeface="Calibri"/>
              <a:cs typeface="Calibri"/>
              <a:sym typeface="Calibri"/>
            </a:endParaRPr>
          </a:p>
          <a:p>
            <a:pPr indent="-336550" lvl="1" marL="914400" rtl="0" algn="l">
              <a:spcBef>
                <a:spcPts val="0"/>
              </a:spcBef>
              <a:spcAft>
                <a:spcPts val="0"/>
              </a:spcAft>
              <a:buSzPts val="1700"/>
              <a:buFont typeface="Calibri"/>
              <a:buChar char="○"/>
            </a:pPr>
            <a:r>
              <a:rPr lang="en" sz="1700">
                <a:latin typeface="Calibri"/>
                <a:ea typeface="Calibri"/>
                <a:cs typeface="Calibri"/>
                <a:sym typeface="Calibri"/>
              </a:rPr>
              <a:t>Transformed words into their base or root form to ensure consistency in word representation.</a:t>
            </a:r>
            <a:endParaRPr sz="1700">
              <a:latin typeface="Calibri"/>
              <a:ea typeface="Calibri"/>
              <a:cs typeface="Calibri"/>
              <a:sym typeface="Calibri"/>
            </a:endParaRPr>
          </a:p>
        </p:txBody>
      </p:sp>
      <p:pic>
        <p:nvPicPr>
          <p:cNvPr id="216" name="Google Shape;216;p28"/>
          <p:cNvPicPr preferRelativeResize="0"/>
          <p:nvPr/>
        </p:nvPicPr>
        <p:blipFill rotWithShape="1">
          <a:blip r:embed="rId3">
            <a:alphaModFix/>
          </a:blip>
          <a:srcRect b="9943" l="0" r="0" t="29825"/>
          <a:stretch/>
        </p:blipFill>
        <p:spPr>
          <a:xfrm>
            <a:off x="788075" y="3746600"/>
            <a:ext cx="2319250" cy="1396899"/>
          </a:xfrm>
          <a:prstGeom prst="rect">
            <a:avLst/>
          </a:prstGeom>
          <a:noFill/>
          <a:ln>
            <a:noFill/>
          </a:ln>
        </p:spPr>
      </p:pic>
      <p:sp>
        <p:nvSpPr>
          <p:cNvPr id="217" name="Google Shape;217;p28"/>
          <p:cNvSpPr txBox="1"/>
          <p:nvPr/>
        </p:nvSpPr>
        <p:spPr>
          <a:xfrm>
            <a:off x="311667" y="-72685"/>
            <a:ext cx="10049400" cy="602700"/>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None/>
            </a:pPr>
            <a:r>
              <a:rPr b="1" lang="en" sz="3200">
                <a:solidFill>
                  <a:srgbClr val="005FAB"/>
                </a:solidFill>
                <a:latin typeface="Calibri"/>
                <a:ea typeface="Calibri"/>
                <a:cs typeface="Calibri"/>
                <a:sym typeface="Calibri"/>
              </a:rPr>
              <a:t>Preprocessing Textual Data</a:t>
            </a:r>
            <a:endParaRPr b="1" sz="3200">
              <a:solidFill>
                <a:srgbClr val="005FAB"/>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9"/>
          <p:cNvSpPr txBox="1"/>
          <p:nvPr/>
        </p:nvSpPr>
        <p:spPr>
          <a:xfrm>
            <a:off x="152400" y="2428675"/>
            <a:ext cx="5271600" cy="492600"/>
          </a:xfrm>
          <a:prstGeom prst="rect">
            <a:avLst/>
          </a:prstGeom>
          <a:noFill/>
          <a:ln>
            <a:noFill/>
          </a:ln>
        </p:spPr>
        <p:txBody>
          <a:bodyPr anchorCtr="0" anchor="t" bIns="91425" lIns="91425" spcFirstLastPara="1" rIns="91425" wrap="square" tIns="91425">
            <a:spAutoFit/>
          </a:bodyPr>
          <a:lstStyle/>
          <a:p>
            <a:pPr indent="-355600" lvl="0" marL="457200" rtl="0" algn="l">
              <a:lnSpc>
                <a:spcPct val="114000"/>
              </a:lnSpc>
              <a:spcBef>
                <a:spcPts val="0"/>
              </a:spcBef>
              <a:spcAft>
                <a:spcPts val="0"/>
              </a:spcAft>
              <a:buClr>
                <a:srgbClr val="002A44"/>
              </a:buClr>
              <a:buSzPts val="2000"/>
              <a:buChar char="●"/>
            </a:pPr>
            <a:r>
              <a:rPr lang="en" sz="2000">
                <a:solidFill>
                  <a:srgbClr val="002A44"/>
                </a:solidFill>
                <a:latin typeface="Calibri"/>
                <a:ea typeface="Calibri"/>
                <a:cs typeface="Calibri"/>
                <a:sym typeface="Calibri"/>
              </a:rPr>
              <a:t>Textual Data after preprocessing:</a:t>
            </a:r>
            <a:endParaRPr sz="1300">
              <a:solidFill>
                <a:schemeClr val="accent1"/>
              </a:solidFill>
              <a:latin typeface="Lato"/>
              <a:ea typeface="Lato"/>
              <a:cs typeface="Lato"/>
              <a:sym typeface="Lato"/>
            </a:endParaRPr>
          </a:p>
        </p:txBody>
      </p:sp>
      <p:pic>
        <p:nvPicPr>
          <p:cNvPr id="223" name="Google Shape;223;p29"/>
          <p:cNvPicPr preferRelativeResize="0"/>
          <p:nvPr/>
        </p:nvPicPr>
        <p:blipFill rotWithShape="1">
          <a:blip r:embed="rId3">
            <a:alphaModFix/>
          </a:blip>
          <a:srcRect b="0" l="0" r="0" t="15682"/>
          <a:stretch/>
        </p:blipFill>
        <p:spPr>
          <a:xfrm>
            <a:off x="152400" y="2970948"/>
            <a:ext cx="8839199" cy="1913350"/>
          </a:xfrm>
          <a:prstGeom prst="rect">
            <a:avLst/>
          </a:prstGeom>
          <a:noFill/>
          <a:ln>
            <a:noFill/>
          </a:ln>
        </p:spPr>
      </p:pic>
      <p:sp>
        <p:nvSpPr>
          <p:cNvPr id="224" name="Google Shape;224;p29"/>
          <p:cNvSpPr txBox="1"/>
          <p:nvPr/>
        </p:nvSpPr>
        <p:spPr>
          <a:xfrm>
            <a:off x="152400" y="655413"/>
            <a:ext cx="5271600" cy="492600"/>
          </a:xfrm>
          <a:prstGeom prst="rect">
            <a:avLst/>
          </a:prstGeom>
          <a:noFill/>
          <a:ln>
            <a:noFill/>
          </a:ln>
        </p:spPr>
        <p:txBody>
          <a:bodyPr anchorCtr="0" anchor="t" bIns="91425" lIns="91425" spcFirstLastPara="1" rIns="91425" wrap="square" tIns="91425">
            <a:spAutoFit/>
          </a:bodyPr>
          <a:lstStyle/>
          <a:p>
            <a:pPr indent="-355600" lvl="0" marL="457200" rtl="0" algn="l">
              <a:lnSpc>
                <a:spcPct val="114000"/>
              </a:lnSpc>
              <a:spcBef>
                <a:spcPts val="0"/>
              </a:spcBef>
              <a:spcAft>
                <a:spcPts val="0"/>
              </a:spcAft>
              <a:buClr>
                <a:srgbClr val="002A44"/>
              </a:buClr>
              <a:buSzPts val="2000"/>
              <a:buChar char="●"/>
            </a:pPr>
            <a:r>
              <a:rPr lang="en" sz="2000">
                <a:solidFill>
                  <a:srgbClr val="002A44"/>
                </a:solidFill>
                <a:latin typeface="Calibri"/>
                <a:ea typeface="Calibri"/>
                <a:cs typeface="Calibri"/>
                <a:sym typeface="Calibri"/>
              </a:rPr>
              <a:t>Textual Data before preprocessing:</a:t>
            </a:r>
            <a:endParaRPr sz="1300">
              <a:solidFill>
                <a:schemeClr val="accent1"/>
              </a:solidFill>
              <a:latin typeface="Lato"/>
              <a:ea typeface="Lato"/>
              <a:cs typeface="Lato"/>
              <a:sym typeface="Lato"/>
            </a:endParaRPr>
          </a:p>
        </p:txBody>
      </p:sp>
      <p:pic>
        <p:nvPicPr>
          <p:cNvPr id="225" name="Google Shape;225;p29"/>
          <p:cNvPicPr preferRelativeResize="0"/>
          <p:nvPr/>
        </p:nvPicPr>
        <p:blipFill>
          <a:blip r:embed="rId4">
            <a:alphaModFix/>
          </a:blip>
          <a:stretch>
            <a:fillRect/>
          </a:stretch>
        </p:blipFill>
        <p:spPr>
          <a:xfrm>
            <a:off x="152400" y="1148026"/>
            <a:ext cx="8839200" cy="1154200"/>
          </a:xfrm>
          <a:prstGeom prst="rect">
            <a:avLst/>
          </a:prstGeom>
          <a:noFill/>
          <a:ln>
            <a:noFill/>
          </a:ln>
        </p:spPr>
      </p:pic>
      <p:sp>
        <p:nvSpPr>
          <p:cNvPr id="226" name="Google Shape;226;p29"/>
          <p:cNvSpPr txBox="1"/>
          <p:nvPr/>
        </p:nvSpPr>
        <p:spPr>
          <a:xfrm>
            <a:off x="311667" y="-72685"/>
            <a:ext cx="10049400" cy="602700"/>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None/>
            </a:pPr>
            <a:r>
              <a:rPr b="1" lang="en" sz="3200">
                <a:solidFill>
                  <a:srgbClr val="005FAB"/>
                </a:solidFill>
                <a:latin typeface="Calibri"/>
                <a:ea typeface="Calibri"/>
                <a:cs typeface="Calibri"/>
                <a:sym typeface="Calibri"/>
              </a:rPr>
              <a:t>Preprocessing Textual Data</a:t>
            </a:r>
            <a:endParaRPr b="1" sz="3200">
              <a:solidFill>
                <a:srgbClr val="005FAB"/>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0"/>
          <p:cNvSpPr txBox="1"/>
          <p:nvPr>
            <p:ph type="title"/>
          </p:nvPr>
        </p:nvSpPr>
        <p:spPr>
          <a:xfrm>
            <a:off x="652050" y="1579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Engineering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1"/>
          <p:cNvSpPr txBox="1"/>
          <p:nvPr>
            <p:ph type="title"/>
          </p:nvPr>
        </p:nvSpPr>
        <p:spPr>
          <a:xfrm>
            <a:off x="275875" y="5745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6CB5"/>
                </a:solidFill>
              </a:rPr>
              <a:t>Additional Features added to the Data Frame</a:t>
            </a:r>
            <a:endParaRPr>
              <a:solidFill>
                <a:srgbClr val="006CB5"/>
              </a:solidFill>
            </a:endParaRPr>
          </a:p>
          <a:p>
            <a:pPr indent="0" lvl="0" marL="0" rtl="0" algn="l">
              <a:spcBef>
                <a:spcPts val="0"/>
              </a:spcBef>
              <a:spcAft>
                <a:spcPts val="0"/>
              </a:spcAft>
              <a:buNone/>
            </a:pPr>
            <a:r>
              <a:t/>
            </a:r>
            <a:endParaRPr>
              <a:solidFill>
                <a:srgbClr val="006CB5"/>
              </a:solidFill>
            </a:endParaRPr>
          </a:p>
        </p:txBody>
      </p:sp>
      <p:sp>
        <p:nvSpPr>
          <p:cNvPr id="237" name="Google Shape;237;p31"/>
          <p:cNvSpPr txBox="1"/>
          <p:nvPr>
            <p:ph idx="1" type="body"/>
          </p:nvPr>
        </p:nvSpPr>
        <p:spPr>
          <a:xfrm>
            <a:off x="91350" y="1549700"/>
            <a:ext cx="8326800" cy="34395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002A44"/>
              </a:buClr>
              <a:buSzPts val="1200"/>
              <a:buFont typeface="Roboto"/>
              <a:buChar char="●"/>
            </a:pPr>
            <a:r>
              <a:rPr b="1" lang="en" sz="1200">
                <a:solidFill>
                  <a:srgbClr val="002A44"/>
                </a:solidFill>
                <a:latin typeface="Roboto"/>
                <a:ea typeface="Roboto"/>
                <a:cs typeface="Roboto"/>
                <a:sym typeface="Roboto"/>
              </a:rPr>
              <a:t>One-Hot Encoding</a:t>
            </a:r>
            <a:endParaRPr b="1" sz="1200">
              <a:solidFill>
                <a:srgbClr val="002A44"/>
              </a:solidFill>
              <a:latin typeface="Roboto"/>
              <a:ea typeface="Roboto"/>
              <a:cs typeface="Roboto"/>
              <a:sym typeface="Roboto"/>
            </a:endParaRPr>
          </a:p>
          <a:p>
            <a:pPr indent="457200" lvl="0" marL="0" rtl="0" algn="l">
              <a:spcBef>
                <a:spcPts val="0"/>
              </a:spcBef>
              <a:spcAft>
                <a:spcPts val="0"/>
              </a:spcAft>
              <a:buNone/>
            </a:pPr>
            <a:r>
              <a:rPr lang="en" sz="1200">
                <a:solidFill>
                  <a:srgbClr val="002A44"/>
                </a:solidFill>
                <a:latin typeface="Roboto"/>
                <a:ea typeface="Roboto"/>
                <a:cs typeface="Roboto"/>
                <a:sym typeface="Roboto"/>
              </a:rPr>
              <a:t>Converted categorical variables into binary vectors.</a:t>
            </a:r>
            <a:endParaRPr sz="1200">
              <a:solidFill>
                <a:srgbClr val="002A44"/>
              </a:solidFill>
              <a:latin typeface="Roboto"/>
              <a:ea typeface="Roboto"/>
              <a:cs typeface="Roboto"/>
              <a:sym typeface="Roboto"/>
            </a:endParaRPr>
          </a:p>
          <a:p>
            <a:pPr indent="457200" lvl="0" marL="0" rtl="0" algn="l">
              <a:spcBef>
                <a:spcPts val="0"/>
              </a:spcBef>
              <a:spcAft>
                <a:spcPts val="0"/>
              </a:spcAft>
              <a:buNone/>
            </a:pPr>
            <a:r>
              <a:rPr lang="en" sz="1200">
                <a:solidFill>
                  <a:srgbClr val="002A44"/>
                </a:solidFill>
                <a:latin typeface="Roboto"/>
                <a:ea typeface="Roboto"/>
                <a:cs typeface="Roboto"/>
                <a:sym typeface="Roboto"/>
              </a:rPr>
              <a:t>Utilized pd.get_dummies()  in pandas.</a:t>
            </a:r>
            <a:endParaRPr sz="1200">
              <a:solidFill>
                <a:srgbClr val="002A44"/>
              </a:solidFill>
              <a:latin typeface="Roboto"/>
              <a:ea typeface="Roboto"/>
              <a:cs typeface="Roboto"/>
              <a:sym typeface="Roboto"/>
            </a:endParaRPr>
          </a:p>
          <a:p>
            <a:pPr indent="457200" lvl="0" marL="0" rtl="0" algn="l">
              <a:spcBef>
                <a:spcPts val="0"/>
              </a:spcBef>
              <a:spcAft>
                <a:spcPts val="0"/>
              </a:spcAft>
              <a:buNone/>
            </a:pPr>
            <a:r>
              <a:rPr lang="en" sz="1200">
                <a:solidFill>
                  <a:srgbClr val="002A44"/>
                </a:solidFill>
                <a:latin typeface="Roboto"/>
                <a:ea typeface="Roboto"/>
                <a:cs typeface="Roboto"/>
                <a:sym typeface="Roboto"/>
              </a:rPr>
              <a:t>Features: Year_Freshman, Year_Senior, etc.</a:t>
            </a:r>
            <a:endParaRPr sz="1050">
              <a:solidFill>
                <a:srgbClr val="002A44"/>
              </a:solidFill>
              <a:highlight>
                <a:srgbClr val="F7F7F7"/>
              </a:highlight>
              <a:latin typeface="Courier New"/>
              <a:ea typeface="Courier New"/>
              <a:cs typeface="Courier New"/>
              <a:sym typeface="Courier New"/>
            </a:endParaRPr>
          </a:p>
          <a:p>
            <a:pPr indent="457200" lvl="0" marL="0" rtl="0" algn="l">
              <a:spcBef>
                <a:spcPts val="0"/>
              </a:spcBef>
              <a:spcAft>
                <a:spcPts val="0"/>
              </a:spcAft>
              <a:buNone/>
            </a:pPr>
            <a:r>
              <a:t/>
            </a:r>
            <a:endParaRPr sz="1200">
              <a:solidFill>
                <a:srgbClr val="002A44"/>
              </a:solidFill>
              <a:latin typeface="Roboto"/>
              <a:ea typeface="Roboto"/>
              <a:cs typeface="Roboto"/>
              <a:sym typeface="Roboto"/>
            </a:endParaRPr>
          </a:p>
          <a:p>
            <a:pPr indent="-304800" lvl="0" marL="457200" rtl="0" algn="l">
              <a:spcBef>
                <a:spcPts val="0"/>
              </a:spcBef>
              <a:spcAft>
                <a:spcPts val="0"/>
              </a:spcAft>
              <a:buClr>
                <a:srgbClr val="002A44"/>
              </a:buClr>
              <a:buSzPts val="1200"/>
              <a:buFont typeface="Roboto"/>
              <a:buChar char="●"/>
            </a:pPr>
            <a:r>
              <a:rPr b="1" lang="en" sz="1200">
                <a:solidFill>
                  <a:srgbClr val="002A44"/>
                </a:solidFill>
                <a:latin typeface="Roboto"/>
                <a:ea typeface="Roboto"/>
                <a:cs typeface="Roboto"/>
                <a:sym typeface="Roboto"/>
              </a:rPr>
              <a:t>Sentiment Analysis</a:t>
            </a:r>
            <a:endParaRPr b="1" sz="1200">
              <a:solidFill>
                <a:srgbClr val="002A44"/>
              </a:solidFill>
              <a:latin typeface="Roboto"/>
              <a:ea typeface="Roboto"/>
              <a:cs typeface="Roboto"/>
              <a:sym typeface="Roboto"/>
            </a:endParaRPr>
          </a:p>
          <a:p>
            <a:pPr indent="457200" lvl="0" marL="0" rtl="0" algn="l">
              <a:spcBef>
                <a:spcPts val="0"/>
              </a:spcBef>
              <a:spcAft>
                <a:spcPts val="0"/>
              </a:spcAft>
              <a:buNone/>
            </a:pPr>
            <a:r>
              <a:rPr lang="en" sz="1200">
                <a:solidFill>
                  <a:srgbClr val="002A44"/>
                </a:solidFill>
                <a:latin typeface="Roboto"/>
                <a:ea typeface="Roboto"/>
                <a:cs typeface="Roboto"/>
                <a:sym typeface="Roboto"/>
              </a:rPr>
              <a:t>Assigned sentiment scores to text data.</a:t>
            </a:r>
            <a:endParaRPr sz="1200">
              <a:solidFill>
                <a:srgbClr val="002A44"/>
              </a:solidFill>
              <a:latin typeface="Roboto"/>
              <a:ea typeface="Roboto"/>
              <a:cs typeface="Roboto"/>
              <a:sym typeface="Roboto"/>
            </a:endParaRPr>
          </a:p>
          <a:p>
            <a:pPr indent="457200" lvl="0" marL="0" rtl="0" algn="l">
              <a:spcBef>
                <a:spcPts val="0"/>
              </a:spcBef>
              <a:spcAft>
                <a:spcPts val="0"/>
              </a:spcAft>
              <a:buNone/>
            </a:pPr>
            <a:r>
              <a:rPr lang="en" sz="1200">
                <a:solidFill>
                  <a:srgbClr val="002A44"/>
                </a:solidFill>
                <a:latin typeface="Roboto"/>
                <a:ea typeface="Roboto"/>
                <a:cs typeface="Roboto"/>
                <a:sym typeface="Roboto"/>
              </a:rPr>
              <a:t>Utilized sentiment analysis libraries like NLTK</a:t>
            </a:r>
            <a:endParaRPr sz="1200">
              <a:solidFill>
                <a:srgbClr val="002A44"/>
              </a:solidFill>
              <a:latin typeface="Roboto"/>
              <a:ea typeface="Roboto"/>
              <a:cs typeface="Roboto"/>
              <a:sym typeface="Roboto"/>
            </a:endParaRPr>
          </a:p>
          <a:p>
            <a:pPr indent="457200" lvl="0" marL="0" rtl="0" algn="l">
              <a:spcBef>
                <a:spcPts val="0"/>
              </a:spcBef>
              <a:spcAft>
                <a:spcPts val="0"/>
              </a:spcAft>
              <a:buNone/>
            </a:pPr>
            <a:r>
              <a:rPr lang="en" sz="1200">
                <a:solidFill>
                  <a:srgbClr val="002A44"/>
                </a:solidFill>
                <a:latin typeface="Roboto"/>
                <a:ea typeface="Roboto"/>
                <a:cs typeface="Roboto"/>
                <a:sym typeface="Roboto"/>
              </a:rPr>
              <a:t>Feature: Sentiment</a:t>
            </a:r>
            <a:endParaRPr sz="1200">
              <a:solidFill>
                <a:srgbClr val="002A44"/>
              </a:solidFill>
              <a:latin typeface="Roboto"/>
              <a:ea typeface="Roboto"/>
              <a:cs typeface="Roboto"/>
              <a:sym typeface="Roboto"/>
            </a:endParaRPr>
          </a:p>
          <a:p>
            <a:pPr indent="457200" lvl="0" marL="0" rtl="0" algn="l">
              <a:spcBef>
                <a:spcPts val="0"/>
              </a:spcBef>
              <a:spcAft>
                <a:spcPts val="0"/>
              </a:spcAft>
              <a:buNone/>
            </a:pPr>
            <a:r>
              <a:t/>
            </a:r>
            <a:endParaRPr sz="1200">
              <a:solidFill>
                <a:srgbClr val="002A44"/>
              </a:solidFill>
              <a:latin typeface="Roboto"/>
              <a:ea typeface="Roboto"/>
              <a:cs typeface="Roboto"/>
              <a:sym typeface="Roboto"/>
            </a:endParaRPr>
          </a:p>
          <a:p>
            <a:pPr indent="-304800" lvl="0" marL="457200" rtl="0" algn="l">
              <a:spcBef>
                <a:spcPts val="0"/>
              </a:spcBef>
              <a:spcAft>
                <a:spcPts val="0"/>
              </a:spcAft>
              <a:buClr>
                <a:srgbClr val="002A44"/>
              </a:buClr>
              <a:buSzPts val="1200"/>
              <a:buFont typeface="Roboto"/>
              <a:buChar char="●"/>
            </a:pPr>
            <a:r>
              <a:rPr b="1" lang="en" sz="1200">
                <a:solidFill>
                  <a:srgbClr val="002A44"/>
                </a:solidFill>
                <a:latin typeface="Roboto"/>
                <a:ea typeface="Roboto"/>
                <a:cs typeface="Roboto"/>
                <a:sym typeface="Roboto"/>
              </a:rPr>
              <a:t>Word Count</a:t>
            </a:r>
            <a:endParaRPr b="1" sz="1200">
              <a:solidFill>
                <a:srgbClr val="002A44"/>
              </a:solidFill>
              <a:latin typeface="Roboto"/>
              <a:ea typeface="Roboto"/>
              <a:cs typeface="Roboto"/>
              <a:sym typeface="Roboto"/>
            </a:endParaRPr>
          </a:p>
          <a:p>
            <a:pPr indent="457200" lvl="0" marL="0" rtl="0" algn="l">
              <a:spcBef>
                <a:spcPts val="0"/>
              </a:spcBef>
              <a:spcAft>
                <a:spcPts val="0"/>
              </a:spcAft>
              <a:buNone/>
            </a:pPr>
            <a:r>
              <a:rPr lang="en" sz="1200">
                <a:solidFill>
                  <a:srgbClr val="002A44"/>
                </a:solidFill>
                <a:latin typeface="Roboto"/>
                <a:ea typeface="Roboto"/>
                <a:cs typeface="Roboto"/>
                <a:sym typeface="Roboto"/>
              </a:rPr>
              <a:t>Calculated the number of words in text data </a:t>
            </a:r>
            <a:endParaRPr sz="1200">
              <a:solidFill>
                <a:srgbClr val="002A44"/>
              </a:solidFill>
              <a:latin typeface="Roboto"/>
              <a:ea typeface="Roboto"/>
              <a:cs typeface="Roboto"/>
              <a:sym typeface="Roboto"/>
            </a:endParaRPr>
          </a:p>
          <a:p>
            <a:pPr indent="457200" lvl="0" marL="0" rtl="0" algn="l">
              <a:spcBef>
                <a:spcPts val="0"/>
              </a:spcBef>
              <a:spcAft>
                <a:spcPts val="0"/>
              </a:spcAft>
              <a:buNone/>
            </a:pPr>
            <a:r>
              <a:rPr lang="en" sz="1200">
                <a:solidFill>
                  <a:srgbClr val="002A44"/>
                </a:solidFill>
                <a:latin typeface="Roboto"/>
                <a:ea typeface="Roboto"/>
                <a:cs typeface="Roboto"/>
                <a:sym typeface="Roboto"/>
              </a:rPr>
              <a:t>Split text into tokens and counted the tokens.</a:t>
            </a:r>
            <a:endParaRPr sz="1200">
              <a:solidFill>
                <a:srgbClr val="002A44"/>
              </a:solidFill>
              <a:latin typeface="Roboto"/>
              <a:ea typeface="Roboto"/>
              <a:cs typeface="Roboto"/>
              <a:sym typeface="Roboto"/>
            </a:endParaRPr>
          </a:p>
          <a:p>
            <a:pPr indent="457200" lvl="0" marL="0" rtl="0" algn="l">
              <a:spcBef>
                <a:spcPts val="0"/>
              </a:spcBef>
              <a:spcAft>
                <a:spcPts val="0"/>
              </a:spcAft>
              <a:buNone/>
            </a:pPr>
            <a:r>
              <a:rPr lang="en" sz="1200">
                <a:solidFill>
                  <a:srgbClr val="002A44"/>
                </a:solidFill>
                <a:latin typeface="Roboto"/>
                <a:ea typeface="Roboto"/>
                <a:cs typeface="Roboto"/>
                <a:sym typeface="Roboto"/>
              </a:rPr>
              <a:t>Feature: Word_count</a:t>
            </a:r>
            <a:endParaRPr sz="1200">
              <a:solidFill>
                <a:srgbClr val="002A44"/>
              </a:solidFill>
              <a:latin typeface="Roboto"/>
              <a:ea typeface="Roboto"/>
              <a:cs typeface="Roboto"/>
              <a:sym typeface="Roboto"/>
            </a:endParaRPr>
          </a:p>
          <a:p>
            <a:pPr indent="0" lvl="0" marL="457200" rtl="0" algn="l">
              <a:spcBef>
                <a:spcPts val="0"/>
              </a:spcBef>
              <a:spcAft>
                <a:spcPts val="600"/>
              </a:spcAft>
              <a:buNone/>
            </a:pPr>
            <a:r>
              <a:t/>
            </a:r>
            <a:endParaRPr>
              <a:solidFill>
                <a:srgbClr val="002A44"/>
              </a:solidFill>
            </a:endParaRPr>
          </a:p>
        </p:txBody>
      </p:sp>
      <p:pic>
        <p:nvPicPr>
          <p:cNvPr id="238" name="Google Shape;238;p31"/>
          <p:cNvPicPr preferRelativeResize="0"/>
          <p:nvPr/>
        </p:nvPicPr>
        <p:blipFill>
          <a:blip r:embed="rId3">
            <a:alphaModFix/>
          </a:blip>
          <a:stretch>
            <a:fillRect/>
          </a:stretch>
        </p:blipFill>
        <p:spPr>
          <a:xfrm>
            <a:off x="4302150" y="1109725"/>
            <a:ext cx="4602974" cy="3593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31787" lvl="0" marL="342900" rtl="0" algn="l">
              <a:lnSpc>
                <a:spcPct val="80000"/>
              </a:lnSpc>
              <a:spcBef>
                <a:spcPts val="0"/>
              </a:spcBef>
              <a:spcAft>
                <a:spcPts val="0"/>
              </a:spcAft>
              <a:buClr>
                <a:srgbClr val="006CB5"/>
              </a:buClr>
              <a:buSzPts val="1225"/>
              <a:buFont typeface="Noto Sans Symbols"/>
              <a:buChar char="▪"/>
            </a:pPr>
            <a:r>
              <a:rPr lang="en" sz="1225">
                <a:solidFill>
                  <a:srgbClr val="000000"/>
                </a:solidFill>
                <a:latin typeface="Calibri"/>
                <a:ea typeface="Calibri"/>
                <a:cs typeface="Calibri"/>
                <a:sym typeface="Calibri"/>
              </a:rPr>
              <a:t>Team Introduction</a:t>
            </a:r>
            <a:endParaRPr sz="1225">
              <a:solidFill>
                <a:srgbClr val="000000"/>
              </a:solidFill>
              <a:latin typeface="Calibri"/>
              <a:ea typeface="Calibri"/>
              <a:cs typeface="Calibri"/>
              <a:sym typeface="Calibri"/>
            </a:endParaRPr>
          </a:p>
          <a:p>
            <a:pPr indent="-331787" lvl="0" marL="342900" rtl="0" algn="l">
              <a:lnSpc>
                <a:spcPct val="80000"/>
              </a:lnSpc>
              <a:spcBef>
                <a:spcPts val="1000"/>
              </a:spcBef>
              <a:spcAft>
                <a:spcPts val="0"/>
              </a:spcAft>
              <a:buClr>
                <a:srgbClr val="006CB5"/>
              </a:buClr>
              <a:buSzPts val="1225"/>
              <a:buFont typeface="Noto Sans Symbols"/>
              <a:buChar char="▪"/>
            </a:pPr>
            <a:r>
              <a:rPr lang="en" sz="1225">
                <a:solidFill>
                  <a:srgbClr val="000000"/>
                </a:solidFill>
                <a:latin typeface="Calibri"/>
                <a:ea typeface="Calibri"/>
                <a:cs typeface="Calibri"/>
                <a:sym typeface="Calibri"/>
              </a:rPr>
              <a:t>Project Overview and Background</a:t>
            </a:r>
            <a:endParaRPr sz="1225">
              <a:solidFill>
                <a:srgbClr val="000000"/>
              </a:solidFill>
              <a:latin typeface="Calibri"/>
              <a:ea typeface="Calibri"/>
              <a:cs typeface="Calibri"/>
              <a:sym typeface="Calibri"/>
            </a:endParaRPr>
          </a:p>
          <a:p>
            <a:pPr indent="-331787" lvl="0" marL="342900" rtl="0" algn="l">
              <a:lnSpc>
                <a:spcPct val="80000"/>
              </a:lnSpc>
              <a:spcBef>
                <a:spcPts val="1000"/>
              </a:spcBef>
              <a:spcAft>
                <a:spcPts val="0"/>
              </a:spcAft>
              <a:buClr>
                <a:srgbClr val="006CB5"/>
              </a:buClr>
              <a:buSzPts val="1225"/>
              <a:buFont typeface="Noto Sans Symbols"/>
              <a:buChar char="▪"/>
            </a:pPr>
            <a:r>
              <a:rPr lang="en" sz="1225">
                <a:solidFill>
                  <a:srgbClr val="000000"/>
                </a:solidFill>
                <a:latin typeface="Calibri"/>
                <a:ea typeface="Calibri"/>
                <a:cs typeface="Calibri"/>
                <a:sym typeface="Calibri"/>
              </a:rPr>
              <a:t>Introduction to the Data</a:t>
            </a:r>
            <a:endParaRPr sz="1225">
              <a:solidFill>
                <a:srgbClr val="000000"/>
              </a:solidFill>
              <a:latin typeface="Calibri"/>
              <a:ea typeface="Calibri"/>
              <a:cs typeface="Calibri"/>
              <a:sym typeface="Calibri"/>
            </a:endParaRPr>
          </a:p>
          <a:p>
            <a:pPr indent="-331787" lvl="0" marL="342900" rtl="0" algn="l">
              <a:lnSpc>
                <a:spcPct val="80000"/>
              </a:lnSpc>
              <a:spcBef>
                <a:spcPts val="1000"/>
              </a:spcBef>
              <a:spcAft>
                <a:spcPts val="0"/>
              </a:spcAft>
              <a:buClr>
                <a:srgbClr val="006CB5"/>
              </a:buClr>
              <a:buSzPts val="1225"/>
              <a:buFont typeface="Noto Sans Symbols"/>
              <a:buChar char="▪"/>
            </a:pPr>
            <a:r>
              <a:rPr lang="en" sz="1225">
                <a:solidFill>
                  <a:srgbClr val="000000"/>
                </a:solidFill>
                <a:latin typeface="Calibri"/>
                <a:ea typeface="Calibri"/>
                <a:cs typeface="Calibri"/>
                <a:sym typeface="Calibri"/>
              </a:rPr>
              <a:t>Data Cleaning and Preprocessing</a:t>
            </a:r>
            <a:endParaRPr b="1" sz="1225">
              <a:solidFill>
                <a:srgbClr val="006CB5"/>
              </a:solidFill>
              <a:latin typeface="Calibri"/>
              <a:ea typeface="Calibri"/>
              <a:cs typeface="Calibri"/>
              <a:sym typeface="Calibri"/>
            </a:endParaRPr>
          </a:p>
          <a:p>
            <a:pPr indent="-331787" lvl="0" marL="342900" rtl="0" algn="l">
              <a:lnSpc>
                <a:spcPct val="80000"/>
              </a:lnSpc>
              <a:spcBef>
                <a:spcPts val="1000"/>
              </a:spcBef>
              <a:spcAft>
                <a:spcPts val="0"/>
              </a:spcAft>
              <a:buClr>
                <a:srgbClr val="006CB5"/>
              </a:buClr>
              <a:buSzPts val="1225"/>
              <a:buFont typeface="Noto Sans Symbols"/>
              <a:buChar char="▪"/>
            </a:pPr>
            <a:r>
              <a:rPr lang="en" sz="1225">
                <a:solidFill>
                  <a:srgbClr val="000000"/>
                </a:solidFill>
                <a:latin typeface="Calibri"/>
                <a:ea typeface="Calibri"/>
                <a:cs typeface="Calibri"/>
                <a:sym typeface="Calibri"/>
              </a:rPr>
              <a:t>Modeling and Evaluation</a:t>
            </a:r>
            <a:endParaRPr sz="1225">
              <a:solidFill>
                <a:srgbClr val="000000"/>
              </a:solidFill>
              <a:latin typeface="Calibri"/>
              <a:ea typeface="Calibri"/>
              <a:cs typeface="Calibri"/>
              <a:sym typeface="Calibri"/>
            </a:endParaRPr>
          </a:p>
          <a:p>
            <a:pPr indent="-331787" lvl="0" marL="342900" rtl="0" algn="l">
              <a:lnSpc>
                <a:spcPct val="80000"/>
              </a:lnSpc>
              <a:spcBef>
                <a:spcPts val="1000"/>
              </a:spcBef>
              <a:spcAft>
                <a:spcPts val="0"/>
              </a:spcAft>
              <a:buClr>
                <a:srgbClr val="006CB5"/>
              </a:buClr>
              <a:buSzPts val="1225"/>
              <a:buFont typeface="Noto Sans Symbols"/>
              <a:buChar char="▪"/>
            </a:pPr>
            <a:r>
              <a:rPr lang="en" sz="1225">
                <a:solidFill>
                  <a:srgbClr val="000000"/>
                </a:solidFill>
                <a:latin typeface="Calibri"/>
                <a:ea typeface="Calibri"/>
                <a:cs typeface="Calibri"/>
                <a:sym typeface="Calibri"/>
              </a:rPr>
              <a:t>Conclusion</a:t>
            </a:r>
            <a:endParaRPr sz="1225">
              <a:solidFill>
                <a:srgbClr val="000000"/>
              </a:solidFill>
              <a:latin typeface="Calibri"/>
              <a:ea typeface="Calibri"/>
              <a:cs typeface="Calibri"/>
              <a:sym typeface="Calibri"/>
            </a:endParaRPr>
          </a:p>
          <a:p>
            <a:pPr indent="-331787" lvl="0" marL="342900" rtl="0" algn="l">
              <a:lnSpc>
                <a:spcPct val="80000"/>
              </a:lnSpc>
              <a:spcBef>
                <a:spcPts val="1000"/>
              </a:spcBef>
              <a:spcAft>
                <a:spcPts val="0"/>
              </a:spcAft>
              <a:buClr>
                <a:srgbClr val="006CB5"/>
              </a:buClr>
              <a:buSzPts val="1225"/>
              <a:buFont typeface="Noto Sans Symbols"/>
              <a:buChar char="▪"/>
            </a:pPr>
            <a:r>
              <a:rPr lang="en" sz="1225">
                <a:solidFill>
                  <a:srgbClr val="000000"/>
                </a:solidFill>
                <a:latin typeface="Calibri"/>
                <a:ea typeface="Calibri"/>
                <a:cs typeface="Calibri"/>
                <a:sym typeface="Calibri"/>
              </a:rPr>
              <a:t>Next Steps</a:t>
            </a:r>
            <a:endParaRPr sz="912"/>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2"/>
          <p:cNvSpPr txBox="1"/>
          <p:nvPr>
            <p:ph type="title"/>
          </p:nvPr>
        </p:nvSpPr>
        <p:spPr>
          <a:xfrm>
            <a:off x="275875" y="5745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6CB5"/>
                </a:solidFill>
              </a:rPr>
              <a:t>Features that weren’t added</a:t>
            </a:r>
            <a:endParaRPr>
              <a:solidFill>
                <a:srgbClr val="006CB5"/>
              </a:solidFill>
            </a:endParaRPr>
          </a:p>
          <a:p>
            <a:pPr indent="0" lvl="0" marL="0" rtl="0" algn="l">
              <a:spcBef>
                <a:spcPts val="0"/>
              </a:spcBef>
              <a:spcAft>
                <a:spcPts val="0"/>
              </a:spcAft>
              <a:buNone/>
            </a:pPr>
            <a:r>
              <a:t/>
            </a:r>
            <a:endParaRPr>
              <a:solidFill>
                <a:srgbClr val="006CB5"/>
              </a:solidFill>
            </a:endParaRPr>
          </a:p>
        </p:txBody>
      </p:sp>
      <p:sp>
        <p:nvSpPr>
          <p:cNvPr id="244" name="Google Shape;244;p32"/>
          <p:cNvSpPr txBox="1"/>
          <p:nvPr>
            <p:ph idx="1" type="body"/>
          </p:nvPr>
        </p:nvSpPr>
        <p:spPr>
          <a:xfrm>
            <a:off x="91350" y="1549700"/>
            <a:ext cx="4188300" cy="34395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002A44"/>
              </a:buClr>
              <a:buSzPts val="1200"/>
              <a:buFont typeface="Roboto"/>
              <a:buChar char="●"/>
            </a:pPr>
            <a:r>
              <a:rPr b="1" lang="en" sz="1200">
                <a:solidFill>
                  <a:srgbClr val="002A44"/>
                </a:solidFill>
                <a:latin typeface="Roboto"/>
                <a:ea typeface="Roboto"/>
                <a:cs typeface="Roboto"/>
                <a:sym typeface="Roboto"/>
              </a:rPr>
              <a:t>Total Grammar Mistakes</a:t>
            </a:r>
            <a:endParaRPr sz="1050">
              <a:solidFill>
                <a:srgbClr val="002A44"/>
              </a:solidFill>
              <a:highlight>
                <a:srgbClr val="F7F7F7"/>
              </a:highlight>
              <a:latin typeface="Courier New"/>
              <a:ea typeface="Courier New"/>
              <a:cs typeface="Courier New"/>
              <a:sym typeface="Courier New"/>
            </a:endParaRPr>
          </a:p>
          <a:p>
            <a:pPr indent="457200" lvl="0" marL="0" rtl="0" algn="l">
              <a:spcBef>
                <a:spcPts val="0"/>
              </a:spcBef>
              <a:spcAft>
                <a:spcPts val="0"/>
              </a:spcAft>
              <a:buNone/>
            </a:pPr>
            <a:r>
              <a:rPr lang="en" sz="1200">
                <a:solidFill>
                  <a:srgbClr val="002A44"/>
                </a:solidFill>
                <a:latin typeface="Roboto"/>
                <a:ea typeface="Roboto"/>
                <a:cs typeface="Roboto"/>
                <a:sym typeface="Roboto"/>
              </a:rPr>
              <a:t>Utilized the language tool python library to calculate </a:t>
            </a:r>
            <a:endParaRPr sz="1200">
              <a:solidFill>
                <a:srgbClr val="002A44"/>
              </a:solidFill>
              <a:latin typeface="Roboto"/>
              <a:ea typeface="Roboto"/>
              <a:cs typeface="Roboto"/>
              <a:sym typeface="Roboto"/>
            </a:endParaRPr>
          </a:p>
          <a:p>
            <a:pPr indent="457200" lvl="0" marL="0" rtl="0" algn="l">
              <a:spcBef>
                <a:spcPts val="0"/>
              </a:spcBef>
              <a:spcAft>
                <a:spcPts val="0"/>
              </a:spcAft>
              <a:buNone/>
            </a:pPr>
            <a:r>
              <a:rPr lang="en" sz="1200">
                <a:solidFill>
                  <a:srgbClr val="002A44"/>
                </a:solidFill>
                <a:latin typeface="Roboto"/>
                <a:ea typeface="Roboto"/>
                <a:cs typeface="Roboto"/>
                <a:sym typeface="Roboto"/>
              </a:rPr>
              <a:t>each applicant’s total grammar mistakes</a:t>
            </a:r>
            <a:endParaRPr sz="1200">
              <a:solidFill>
                <a:srgbClr val="002A44"/>
              </a:solidFill>
              <a:latin typeface="Roboto"/>
              <a:ea typeface="Roboto"/>
              <a:cs typeface="Roboto"/>
              <a:sym typeface="Roboto"/>
            </a:endParaRPr>
          </a:p>
          <a:p>
            <a:pPr indent="0" lvl="0" marL="0" rtl="0" algn="l">
              <a:spcBef>
                <a:spcPts val="0"/>
              </a:spcBef>
              <a:spcAft>
                <a:spcPts val="0"/>
              </a:spcAft>
              <a:buNone/>
            </a:pPr>
            <a:r>
              <a:t/>
            </a:r>
            <a:endParaRPr sz="1200">
              <a:solidFill>
                <a:srgbClr val="002A44"/>
              </a:solidFill>
              <a:latin typeface="Roboto"/>
              <a:ea typeface="Roboto"/>
              <a:cs typeface="Roboto"/>
              <a:sym typeface="Roboto"/>
            </a:endParaRPr>
          </a:p>
          <a:p>
            <a:pPr indent="-304800" lvl="0" marL="457200" rtl="0" algn="l">
              <a:spcBef>
                <a:spcPts val="0"/>
              </a:spcBef>
              <a:spcAft>
                <a:spcPts val="0"/>
              </a:spcAft>
              <a:buClr>
                <a:srgbClr val="002A44"/>
              </a:buClr>
              <a:buSzPts val="1200"/>
              <a:buFont typeface="Roboto"/>
              <a:buChar char="●"/>
            </a:pPr>
            <a:r>
              <a:rPr b="1" lang="en" sz="1200">
                <a:solidFill>
                  <a:srgbClr val="002A44"/>
                </a:solidFill>
                <a:latin typeface="Roboto"/>
                <a:ea typeface="Roboto"/>
                <a:cs typeface="Roboto"/>
                <a:sym typeface="Roboto"/>
              </a:rPr>
              <a:t>Total Grammar Mistakes/Word Count</a:t>
            </a:r>
            <a:endParaRPr b="1" sz="1200">
              <a:solidFill>
                <a:srgbClr val="002A44"/>
              </a:solidFill>
              <a:latin typeface="Roboto"/>
              <a:ea typeface="Roboto"/>
              <a:cs typeface="Roboto"/>
              <a:sym typeface="Roboto"/>
            </a:endParaRPr>
          </a:p>
          <a:p>
            <a:pPr indent="457200" lvl="0" marL="0" rtl="0" algn="l">
              <a:spcBef>
                <a:spcPts val="0"/>
              </a:spcBef>
              <a:spcAft>
                <a:spcPts val="0"/>
              </a:spcAft>
              <a:buNone/>
            </a:pPr>
            <a:r>
              <a:rPr lang="en" sz="1200">
                <a:solidFill>
                  <a:srgbClr val="002A44"/>
                </a:solidFill>
                <a:latin typeface="Roboto"/>
                <a:ea typeface="Roboto"/>
                <a:cs typeface="Roboto"/>
                <a:sym typeface="Roboto"/>
              </a:rPr>
              <a:t>Total grammar mistakes were divided by word count</a:t>
            </a:r>
            <a:endParaRPr sz="1200">
              <a:solidFill>
                <a:srgbClr val="002A44"/>
              </a:solidFill>
              <a:latin typeface="Roboto"/>
              <a:ea typeface="Roboto"/>
              <a:cs typeface="Roboto"/>
              <a:sym typeface="Roboto"/>
            </a:endParaRPr>
          </a:p>
          <a:p>
            <a:pPr indent="0" lvl="0" marL="457200" rtl="0" algn="l">
              <a:spcBef>
                <a:spcPts val="0"/>
              </a:spcBef>
              <a:spcAft>
                <a:spcPts val="0"/>
              </a:spcAft>
              <a:buNone/>
            </a:pPr>
            <a:r>
              <a:rPr lang="en" sz="1200">
                <a:solidFill>
                  <a:srgbClr val="002A44"/>
                </a:solidFill>
                <a:latin typeface="Roboto"/>
                <a:ea typeface="Roboto"/>
                <a:cs typeface="Roboto"/>
                <a:sym typeface="Roboto"/>
              </a:rPr>
              <a:t>to account for the linear relationship between word count and total mistakes.</a:t>
            </a:r>
            <a:endParaRPr sz="1200">
              <a:solidFill>
                <a:srgbClr val="002A44"/>
              </a:solidFill>
              <a:latin typeface="Roboto"/>
              <a:ea typeface="Roboto"/>
              <a:cs typeface="Roboto"/>
              <a:sym typeface="Roboto"/>
            </a:endParaRPr>
          </a:p>
          <a:p>
            <a:pPr indent="0" lvl="0" marL="0" rtl="0" algn="l">
              <a:spcBef>
                <a:spcPts val="0"/>
              </a:spcBef>
              <a:spcAft>
                <a:spcPts val="0"/>
              </a:spcAft>
              <a:buNone/>
            </a:pPr>
            <a:r>
              <a:t/>
            </a:r>
            <a:endParaRPr sz="1200">
              <a:solidFill>
                <a:srgbClr val="002A44"/>
              </a:solidFill>
              <a:latin typeface="Roboto"/>
              <a:ea typeface="Roboto"/>
              <a:cs typeface="Roboto"/>
              <a:sym typeface="Roboto"/>
            </a:endParaRPr>
          </a:p>
          <a:p>
            <a:pPr indent="0" lvl="0" marL="457200" rtl="0" algn="l">
              <a:spcBef>
                <a:spcPts val="0"/>
              </a:spcBef>
              <a:spcAft>
                <a:spcPts val="600"/>
              </a:spcAft>
              <a:buNone/>
            </a:pPr>
            <a:r>
              <a:t/>
            </a:r>
            <a:endParaRPr>
              <a:solidFill>
                <a:srgbClr val="002A44"/>
              </a:solidFill>
            </a:endParaRPr>
          </a:p>
        </p:txBody>
      </p:sp>
      <p:sp>
        <p:nvSpPr>
          <p:cNvPr id="245" name="Google Shape;245;p32"/>
          <p:cNvSpPr txBox="1"/>
          <p:nvPr/>
        </p:nvSpPr>
        <p:spPr>
          <a:xfrm>
            <a:off x="4279650" y="1109725"/>
            <a:ext cx="5155500" cy="1854900"/>
          </a:xfrm>
          <a:prstGeom prst="rect">
            <a:avLst/>
          </a:prstGeom>
          <a:noFill/>
          <a:ln>
            <a:noFill/>
          </a:ln>
        </p:spPr>
        <p:txBody>
          <a:bodyPr anchorCtr="0" anchor="t" bIns="91425" lIns="91425" spcFirstLastPara="1" rIns="91425" wrap="square" tIns="91425">
            <a:spAutoFit/>
          </a:bodyPr>
          <a:lstStyle/>
          <a:p>
            <a:pPr indent="0" lvl="0" marL="0" rtl="0" algn="l">
              <a:lnSpc>
                <a:spcPct val="110795"/>
              </a:lnSpc>
              <a:spcBef>
                <a:spcPts val="0"/>
              </a:spcBef>
              <a:spcAft>
                <a:spcPts val="0"/>
              </a:spcAft>
              <a:buNone/>
            </a:pPr>
            <a:r>
              <a:rPr lang="en" sz="1100">
                <a:solidFill>
                  <a:srgbClr val="0000AA"/>
                </a:solidFill>
              </a:rPr>
              <a:t>def</a:t>
            </a:r>
            <a:r>
              <a:rPr lang="en" sz="1100">
                <a:solidFill>
                  <a:srgbClr val="333333"/>
                </a:solidFill>
              </a:rPr>
              <a:t> </a:t>
            </a:r>
            <a:r>
              <a:rPr lang="en" sz="1100">
                <a:solidFill>
                  <a:srgbClr val="00AA00"/>
                </a:solidFill>
              </a:rPr>
              <a:t>check_grammar</a:t>
            </a:r>
            <a:r>
              <a:rPr lang="en" sz="1100">
                <a:solidFill>
                  <a:srgbClr val="333333"/>
                </a:solidFill>
              </a:rPr>
              <a:t>(text):</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    tool = language_tool_python.LanguageToolPublicAPI(</a:t>
            </a:r>
            <a:r>
              <a:rPr lang="en" sz="1100">
                <a:solidFill>
                  <a:srgbClr val="AA5500"/>
                </a:solidFill>
              </a:rPr>
              <a:t>'en-US'</a:t>
            </a:r>
            <a:r>
              <a:rPr lang="en" sz="1100">
                <a:solidFill>
                  <a:srgbClr val="333333"/>
                </a:solidFill>
              </a:rPr>
              <a:t>)</a:t>
            </a:r>
            <a:endParaRPr sz="1100">
              <a:solidFill>
                <a:srgbClr val="333333"/>
              </a:solidFill>
            </a:endParaRPr>
          </a:p>
          <a:p>
            <a:pPr indent="0" lvl="0" marL="0" rtl="0" algn="l">
              <a:lnSpc>
                <a:spcPct val="110795"/>
              </a:lnSpc>
              <a:spcBef>
                <a:spcPts val="0"/>
              </a:spcBef>
              <a:spcAft>
                <a:spcPts val="0"/>
              </a:spcAft>
              <a:buNone/>
            </a:pPr>
            <a:r>
              <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    </a:t>
            </a:r>
            <a:r>
              <a:rPr i="1" lang="en" sz="1100">
                <a:solidFill>
                  <a:srgbClr val="AAAAAA"/>
                </a:solidFill>
              </a:rPr>
              <a:t># Check the text for grammar mistakes</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    matches = tool.check(text)</a:t>
            </a:r>
            <a:endParaRPr sz="1100">
              <a:solidFill>
                <a:srgbClr val="333333"/>
              </a:solidFill>
            </a:endParaRPr>
          </a:p>
          <a:p>
            <a:pPr indent="0" lvl="0" marL="0" rtl="0" algn="l">
              <a:lnSpc>
                <a:spcPct val="110795"/>
              </a:lnSpc>
              <a:spcBef>
                <a:spcPts val="0"/>
              </a:spcBef>
              <a:spcAft>
                <a:spcPts val="0"/>
              </a:spcAft>
              <a:buNone/>
            </a:pPr>
            <a:r>
              <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    </a:t>
            </a:r>
            <a:r>
              <a:rPr i="1" lang="en" sz="1100">
                <a:solidFill>
                  <a:srgbClr val="AAAAAA"/>
                </a:solidFill>
              </a:rPr>
              <a:t># Return the total number of mistakes</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    </a:t>
            </a:r>
            <a:r>
              <a:rPr lang="en" sz="1100">
                <a:solidFill>
                  <a:srgbClr val="0000AA"/>
                </a:solidFill>
              </a:rPr>
              <a:t>return</a:t>
            </a:r>
            <a:r>
              <a:rPr lang="en" sz="1100">
                <a:solidFill>
                  <a:srgbClr val="333333"/>
                </a:solidFill>
              </a:rPr>
              <a:t> </a:t>
            </a:r>
            <a:r>
              <a:rPr lang="en" sz="1100">
                <a:solidFill>
                  <a:srgbClr val="00AAAA"/>
                </a:solidFill>
              </a:rPr>
              <a:t>len</a:t>
            </a:r>
            <a:r>
              <a:rPr lang="en" sz="1100">
                <a:solidFill>
                  <a:srgbClr val="333333"/>
                </a:solidFill>
              </a:rPr>
              <a:t>(matches)</a:t>
            </a:r>
            <a:endParaRPr sz="1100">
              <a:solidFill>
                <a:srgbClr val="333333"/>
              </a:solidFill>
            </a:endParaRPr>
          </a:p>
          <a:p>
            <a:pPr indent="0" lvl="0" marL="0" rtl="0" algn="l">
              <a:lnSpc>
                <a:spcPct val="110795"/>
              </a:lnSpc>
              <a:spcBef>
                <a:spcPts val="0"/>
              </a:spcBef>
              <a:spcAft>
                <a:spcPts val="0"/>
              </a:spcAft>
              <a:buNone/>
            </a:pPr>
            <a:r>
              <a:t/>
            </a:r>
            <a:endParaRPr sz="1100">
              <a:solidFill>
                <a:srgbClr val="333333"/>
              </a:solidFill>
            </a:endParaRPr>
          </a:p>
        </p:txBody>
      </p:sp>
      <p:pic>
        <p:nvPicPr>
          <p:cNvPr id="246" name="Google Shape;246;p32"/>
          <p:cNvPicPr preferRelativeResize="0"/>
          <p:nvPr/>
        </p:nvPicPr>
        <p:blipFill rotWithShape="1">
          <a:blip r:embed="rId3">
            <a:alphaModFix/>
          </a:blip>
          <a:srcRect b="16240" l="0" r="0" t="0"/>
          <a:stretch/>
        </p:blipFill>
        <p:spPr>
          <a:xfrm>
            <a:off x="6191250" y="2651600"/>
            <a:ext cx="2217950" cy="2337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3"/>
          <p:cNvSpPr txBox="1"/>
          <p:nvPr/>
        </p:nvSpPr>
        <p:spPr>
          <a:xfrm>
            <a:off x="571600" y="544273"/>
            <a:ext cx="9933300" cy="483900"/>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None/>
            </a:pPr>
            <a:r>
              <a:rPr b="1" lang="en" sz="3200">
                <a:solidFill>
                  <a:srgbClr val="005FAB"/>
                </a:solidFill>
                <a:latin typeface="Calibri"/>
                <a:ea typeface="Calibri"/>
                <a:cs typeface="Calibri"/>
                <a:sym typeface="Calibri"/>
              </a:rPr>
              <a:t>Vectorization</a:t>
            </a:r>
            <a:endParaRPr b="1" sz="3200">
              <a:solidFill>
                <a:srgbClr val="005FAB"/>
              </a:solidFill>
              <a:latin typeface="Calibri"/>
              <a:ea typeface="Calibri"/>
              <a:cs typeface="Calibri"/>
              <a:sym typeface="Calibri"/>
            </a:endParaRPr>
          </a:p>
        </p:txBody>
      </p:sp>
      <p:sp>
        <p:nvSpPr>
          <p:cNvPr id="252" name="Google Shape;252;p33"/>
          <p:cNvSpPr txBox="1"/>
          <p:nvPr/>
        </p:nvSpPr>
        <p:spPr>
          <a:xfrm>
            <a:off x="0" y="1393825"/>
            <a:ext cx="9338700" cy="4215300"/>
          </a:xfrm>
          <a:prstGeom prst="rect">
            <a:avLst/>
          </a:prstGeom>
          <a:noFill/>
          <a:ln>
            <a:noFill/>
          </a:ln>
        </p:spPr>
        <p:txBody>
          <a:bodyPr anchorCtr="0" anchor="t" bIns="45700" lIns="91425" spcFirstLastPara="1" rIns="91425" wrap="square" tIns="45700">
            <a:normAutofit/>
          </a:bodyPr>
          <a:lstStyle/>
          <a:p>
            <a:pPr indent="-355600" lvl="0" marL="457200" rtl="0" algn="l">
              <a:lnSpc>
                <a:spcPct val="115000"/>
              </a:lnSpc>
              <a:spcBef>
                <a:spcPts val="0"/>
              </a:spcBef>
              <a:spcAft>
                <a:spcPts val="0"/>
              </a:spcAft>
              <a:buClr>
                <a:srgbClr val="002A44"/>
              </a:buClr>
              <a:buSzPts val="2000"/>
              <a:buFont typeface="Calibri"/>
              <a:buChar char="●"/>
            </a:pPr>
            <a:r>
              <a:rPr lang="en" sz="2000">
                <a:solidFill>
                  <a:srgbClr val="002A44"/>
                </a:solidFill>
                <a:latin typeface="Calibri"/>
                <a:ea typeface="Calibri"/>
                <a:cs typeface="Calibri"/>
                <a:sym typeface="Calibri"/>
              </a:rPr>
              <a:t>We used term frequency and inverse document frequency (TF-IDF) to transform the raw text data into vectors which can be processed by a machine learning algorithm.</a:t>
            </a:r>
            <a:endParaRPr sz="2000">
              <a:solidFill>
                <a:srgbClr val="002A44"/>
              </a:solidFill>
              <a:latin typeface="Calibri"/>
              <a:ea typeface="Calibri"/>
              <a:cs typeface="Calibri"/>
              <a:sym typeface="Calibri"/>
            </a:endParaRPr>
          </a:p>
          <a:p>
            <a:pPr indent="-355600" lvl="0" marL="457200" rtl="0" algn="l">
              <a:lnSpc>
                <a:spcPct val="115000"/>
              </a:lnSpc>
              <a:spcBef>
                <a:spcPts val="1000"/>
              </a:spcBef>
              <a:spcAft>
                <a:spcPts val="0"/>
              </a:spcAft>
              <a:buClr>
                <a:srgbClr val="002A44"/>
              </a:buClr>
              <a:buSzPts val="2000"/>
              <a:buFont typeface="Calibri"/>
              <a:buChar char="●"/>
            </a:pPr>
            <a:r>
              <a:rPr lang="en" sz="2000">
                <a:solidFill>
                  <a:srgbClr val="002A44"/>
                </a:solidFill>
                <a:latin typeface="Calibri"/>
                <a:ea typeface="Calibri"/>
                <a:cs typeface="Calibri"/>
                <a:sym typeface="Calibri"/>
              </a:rPr>
              <a:t>TF-IDF uses term frequency (how important a term is within a document) and inverse document frequency (which reduces the weight of a term if it is common between documents)</a:t>
            </a:r>
            <a:endParaRPr sz="2000">
              <a:solidFill>
                <a:srgbClr val="002A44"/>
              </a:solidFill>
              <a:latin typeface="Calibri"/>
              <a:ea typeface="Calibri"/>
              <a:cs typeface="Calibri"/>
              <a:sym typeface="Calibri"/>
            </a:endParaRPr>
          </a:p>
          <a:p>
            <a:pPr indent="-355600" lvl="0" marL="457200" rtl="0" algn="l">
              <a:lnSpc>
                <a:spcPct val="115000"/>
              </a:lnSpc>
              <a:spcBef>
                <a:spcPts val="1000"/>
              </a:spcBef>
              <a:spcAft>
                <a:spcPts val="0"/>
              </a:spcAft>
              <a:buClr>
                <a:srgbClr val="002A44"/>
              </a:buClr>
              <a:buSzPts val="2000"/>
              <a:buFont typeface="Calibri"/>
              <a:buChar char="●"/>
            </a:pPr>
            <a:r>
              <a:rPr lang="en" sz="2000">
                <a:solidFill>
                  <a:srgbClr val="002A44"/>
                </a:solidFill>
                <a:latin typeface="Calibri"/>
                <a:ea typeface="Calibri"/>
                <a:cs typeface="Calibri"/>
                <a:sym typeface="Calibri"/>
              </a:rPr>
              <a:t>Our vectorizer had a vocabulary of 3459  words</a:t>
            </a:r>
            <a:endParaRPr sz="2000">
              <a:solidFill>
                <a:srgbClr val="002A44"/>
              </a:solidFill>
              <a:latin typeface="Calibri"/>
              <a:ea typeface="Calibri"/>
              <a:cs typeface="Calibri"/>
              <a:sym typeface="Calibri"/>
            </a:endParaRPr>
          </a:p>
        </p:txBody>
      </p:sp>
      <p:pic>
        <p:nvPicPr>
          <p:cNvPr id="253" name="Google Shape;253;p33"/>
          <p:cNvPicPr preferRelativeResize="0"/>
          <p:nvPr/>
        </p:nvPicPr>
        <p:blipFill>
          <a:blip r:embed="rId3">
            <a:alphaModFix/>
          </a:blip>
          <a:stretch>
            <a:fillRect/>
          </a:stretch>
        </p:blipFill>
        <p:spPr>
          <a:xfrm>
            <a:off x="5442925" y="3217318"/>
            <a:ext cx="3739474" cy="1244600"/>
          </a:xfrm>
          <a:prstGeom prst="rect">
            <a:avLst/>
          </a:prstGeom>
          <a:noFill/>
          <a:ln>
            <a:noFill/>
          </a:ln>
        </p:spPr>
      </p:pic>
      <p:sp>
        <p:nvSpPr>
          <p:cNvPr id="254" name="Google Shape;254;p33"/>
          <p:cNvSpPr txBox="1"/>
          <p:nvPr/>
        </p:nvSpPr>
        <p:spPr>
          <a:xfrm>
            <a:off x="5719300" y="4461925"/>
            <a:ext cx="15354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1"/>
                </a:solidFill>
                <a:latin typeface="Lato"/>
                <a:ea typeface="Lato"/>
                <a:cs typeface="Lato"/>
                <a:sym typeface="Lato"/>
              </a:rPr>
              <a:t>Source: Medium</a:t>
            </a:r>
            <a:endParaRPr sz="700">
              <a:solidFill>
                <a:schemeClr val="accen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lt1"/>
              </a:buClr>
              <a:buSzPct val="100000"/>
              <a:buFont typeface="Calibri"/>
              <a:buNone/>
            </a:pPr>
            <a:r>
              <a:rPr lang="en" sz="4000">
                <a:latin typeface="Calibri"/>
                <a:ea typeface="Calibri"/>
                <a:cs typeface="Calibri"/>
                <a:sym typeface="Calibri"/>
              </a:rPr>
              <a:t>Modeling &amp; Evaluation</a:t>
            </a:r>
            <a:endParaRPr sz="4000">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5"/>
          <p:cNvPicPr preferRelativeResize="0"/>
          <p:nvPr/>
        </p:nvPicPr>
        <p:blipFill>
          <a:blip r:embed="rId3">
            <a:alphaModFix/>
          </a:blip>
          <a:stretch>
            <a:fillRect/>
          </a:stretch>
        </p:blipFill>
        <p:spPr>
          <a:xfrm>
            <a:off x="6292525" y="2700463"/>
            <a:ext cx="2746201" cy="1998624"/>
          </a:xfrm>
          <a:prstGeom prst="rect">
            <a:avLst/>
          </a:prstGeom>
          <a:noFill/>
          <a:ln>
            <a:noFill/>
          </a:ln>
        </p:spPr>
      </p:pic>
      <p:sp>
        <p:nvSpPr>
          <p:cNvPr id="265" name="Google Shape;265;p35"/>
          <p:cNvSpPr txBox="1"/>
          <p:nvPr/>
        </p:nvSpPr>
        <p:spPr>
          <a:xfrm>
            <a:off x="8839200" y="6356350"/>
            <a:ext cx="2746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 sz="1200">
                <a:solidFill>
                  <a:srgbClr val="A5A5A5"/>
                </a:solidFill>
                <a:latin typeface="Calibri"/>
                <a:ea typeface="Calibri"/>
                <a:cs typeface="Calibri"/>
                <a:sym typeface="Calibri"/>
              </a:rPr>
              <a:t>‹#›</a:t>
            </a:fld>
            <a:endParaRPr sz="1200">
              <a:solidFill>
                <a:srgbClr val="A5A5A5"/>
              </a:solidFill>
              <a:latin typeface="Calibri"/>
              <a:ea typeface="Calibri"/>
              <a:cs typeface="Calibri"/>
              <a:sym typeface="Calibri"/>
            </a:endParaRPr>
          </a:p>
        </p:txBody>
      </p:sp>
      <p:sp>
        <p:nvSpPr>
          <p:cNvPr id="266" name="Google Shape;266;p35"/>
          <p:cNvSpPr txBox="1"/>
          <p:nvPr/>
        </p:nvSpPr>
        <p:spPr>
          <a:xfrm>
            <a:off x="289175" y="544298"/>
            <a:ext cx="9948300" cy="498900"/>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None/>
            </a:pPr>
            <a:r>
              <a:rPr b="1" lang="en" sz="3200">
                <a:solidFill>
                  <a:srgbClr val="005FAB"/>
                </a:solidFill>
                <a:latin typeface="Calibri"/>
                <a:ea typeface="Calibri"/>
                <a:cs typeface="Calibri"/>
                <a:sym typeface="Calibri"/>
              </a:rPr>
              <a:t>Logistic Regression with textual features</a:t>
            </a:r>
            <a:endParaRPr b="1" sz="3200">
              <a:solidFill>
                <a:srgbClr val="005FAB"/>
              </a:solidFill>
              <a:latin typeface="Calibri"/>
              <a:ea typeface="Calibri"/>
              <a:cs typeface="Calibri"/>
              <a:sym typeface="Calibri"/>
            </a:endParaRPr>
          </a:p>
        </p:txBody>
      </p:sp>
      <p:sp>
        <p:nvSpPr>
          <p:cNvPr id="267" name="Google Shape;267;p35"/>
          <p:cNvSpPr txBox="1"/>
          <p:nvPr/>
        </p:nvSpPr>
        <p:spPr>
          <a:xfrm>
            <a:off x="289175" y="1285200"/>
            <a:ext cx="6484200" cy="3643500"/>
          </a:xfrm>
          <a:prstGeom prst="rect">
            <a:avLst/>
          </a:prstGeom>
          <a:noFill/>
          <a:ln>
            <a:noFill/>
          </a:ln>
        </p:spPr>
        <p:txBody>
          <a:bodyPr anchorCtr="0" anchor="t" bIns="45700" lIns="91425" spcFirstLastPara="1" rIns="91425" wrap="square" tIns="45700">
            <a:normAutofit fontScale="92500" lnSpcReduction="10000"/>
          </a:bodyPr>
          <a:lstStyle/>
          <a:p>
            <a:pPr indent="-346075" lvl="0" marL="457200" rtl="0" algn="l">
              <a:lnSpc>
                <a:spcPct val="114000"/>
              </a:lnSpc>
              <a:spcBef>
                <a:spcPts val="0"/>
              </a:spcBef>
              <a:spcAft>
                <a:spcPts val="0"/>
              </a:spcAft>
              <a:buClr>
                <a:srgbClr val="002A44"/>
              </a:buClr>
              <a:buSzPct val="100000"/>
              <a:buChar char="●"/>
            </a:pPr>
            <a:r>
              <a:rPr lang="en" sz="2000">
                <a:solidFill>
                  <a:srgbClr val="002A44"/>
                </a:solidFill>
                <a:latin typeface="Calibri"/>
                <a:ea typeface="Calibri"/>
                <a:cs typeface="Calibri"/>
                <a:sym typeface="Calibri"/>
              </a:rPr>
              <a:t>This model estimates the probability that each piece of text (each row in our dataframe) belongs to one of the classes.</a:t>
            </a:r>
            <a:endParaRPr sz="2000">
              <a:solidFill>
                <a:srgbClr val="002A44"/>
              </a:solidFill>
              <a:latin typeface="Calibri"/>
              <a:ea typeface="Calibri"/>
              <a:cs typeface="Calibri"/>
              <a:sym typeface="Calibri"/>
            </a:endParaRPr>
          </a:p>
          <a:p>
            <a:pPr indent="-346075" lvl="0" marL="457200" rtl="0" algn="l">
              <a:lnSpc>
                <a:spcPct val="114000"/>
              </a:lnSpc>
              <a:spcBef>
                <a:spcPts val="0"/>
              </a:spcBef>
              <a:spcAft>
                <a:spcPts val="0"/>
              </a:spcAft>
              <a:buClr>
                <a:srgbClr val="002A44"/>
              </a:buClr>
              <a:buSzPct val="100000"/>
              <a:buChar char="●"/>
            </a:pPr>
            <a:r>
              <a:rPr lang="en" sz="2000">
                <a:solidFill>
                  <a:srgbClr val="002A44"/>
                </a:solidFill>
                <a:latin typeface="Calibri"/>
                <a:ea typeface="Calibri"/>
                <a:cs typeface="Calibri"/>
                <a:sym typeface="Calibri"/>
              </a:rPr>
              <a:t>Why did we choose this model?</a:t>
            </a:r>
            <a:endParaRPr sz="2000">
              <a:solidFill>
                <a:srgbClr val="002A44"/>
              </a:solidFill>
              <a:latin typeface="Calibri"/>
              <a:ea typeface="Calibri"/>
              <a:cs typeface="Calibri"/>
              <a:sym typeface="Calibri"/>
            </a:endParaRPr>
          </a:p>
          <a:p>
            <a:pPr indent="0" lvl="0" marL="914400" rtl="0" algn="l">
              <a:lnSpc>
                <a:spcPct val="114000"/>
              </a:lnSpc>
              <a:spcBef>
                <a:spcPts val="0"/>
              </a:spcBef>
              <a:spcAft>
                <a:spcPts val="0"/>
              </a:spcAft>
              <a:buNone/>
            </a:pPr>
            <a:r>
              <a:rPr lang="en" sz="2000">
                <a:solidFill>
                  <a:srgbClr val="002A44"/>
                </a:solidFill>
                <a:latin typeface="Calibri"/>
                <a:ea typeface="Calibri"/>
                <a:cs typeface="Calibri"/>
                <a:sym typeface="Calibri"/>
              </a:rPr>
              <a:t>Logistic regression is a common baseline model used for classification problems</a:t>
            </a:r>
            <a:endParaRPr sz="2000">
              <a:solidFill>
                <a:srgbClr val="002A44"/>
              </a:solidFill>
              <a:latin typeface="Calibri"/>
              <a:ea typeface="Calibri"/>
              <a:cs typeface="Calibri"/>
              <a:sym typeface="Calibri"/>
            </a:endParaRPr>
          </a:p>
          <a:p>
            <a:pPr indent="-346075" lvl="0" marL="457200" rtl="0" algn="l">
              <a:lnSpc>
                <a:spcPct val="114000"/>
              </a:lnSpc>
              <a:spcBef>
                <a:spcPts val="0"/>
              </a:spcBef>
              <a:spcAft>
                <a:spcPts val="0"/>
              </a:spcAft>
              <a:buClr>
                <a:srgbClr val="002A44"/>
              </a:buClr>
              <a:buSzPct val="100000"/>
              <a:buChar char="●"/>
            </a:pPr>
            <a:r>
              <a:rPr lang="en" sz="2000">
                <a:solidFill>
                  <a:srgbClr val="002A44"/>
                </a:solidFill>
                <a:latin typeface="Calibri"/>
                <a:ea typeface="Calibri"/>
                <a:cs typeface="Calibri"/>
                <a:sym typeface="Calibri"/>
              </a:rPr>
              <a:t>Results:</a:t>
            </a:r>
            <a:endParaRPr sz="2000">
              <a:solidFill>
                <a:srgbClr val="002A44"/>
              </a:solidFill>
              <a:latin typeface="Calibri"/>
              <a:ea typeface="Calibri"/>
              <a:cs typeface="Calibri"/>
              <a:sym typeface="Calibri"/>
            </a:endParaRPr>
          </a:p>
          <a:p>
            <a:pPr indent="0" lvl="0" marL="0" rtl="0" algn="l">
              <a:lnSpc>
                <a:spcPct val="114000"/>
              </a:lnSpc>
              <a:spcBef>
                <a:spcPts val="0"/>
              </a:spcBef>
              <a:spcAft>
                <a:spcPts val="0"/>
              </a:spcAft>
              <a:buNone/>
            </a:pPr>
            <a:r>
              <a:t/>
            </a:r>
            <a:endParaRPr sz="2000">
              <a:solidFill>
                <a:srgbClr val="002A44"/>
              </a:solidFill>
              <a:latin typeface="Calibri"/>
              <a:ea typeface="Calibri"/>
              <a:cs typeface="Calibri"/>
              <a:sym typeface="Calibri"/>
            </a:endParaRPr>
          </a:p>
          <a:p>
            <a:pPr indent="0" lvl="0" marL="0" rtl="0" algn="l">
              <a:lnSpc>
                <a:spcPct val="114000"/>
              </a:lnSpc>
              <a:spcBef>
                <a:spcPts val="0"/>
              </a:spcBef>
              <a:spcAft>
                <a:spcPts val="0"/>
              </a:spcAft>
              <a:buNone/>
            </a:pPr>
            <a:r>
              <a:t/>
            </a:r>
            <a:endParaRPr sz="2000">
              <a:solidFill>
                <a:srgbClr val="002A44"/>
              </a:solidFill>
              <a:latin typeface="Calibri"/>
              <a:ea typeface="Calibri"/>
              <a:cs typeface="Calibri"/>
              <a:sym typeface="Calibri"/>
            </a:endParaRPr>
          </a:p>
          <a:p>
            <a:pPr indent="0" lvl="0" marL="0" rtl="0" algn="l">
              <a:lnSpc>
                <a:spcPct val="114000"/>
              </a:lnSpc>
              <a:spcBef>
                <a:spcPts val="0"/>
              </a:spcBef>
              <a:spcAft>
                <a:spcPts val="0"/>
              </a:spcAft>
              <a:buNone/>
            </a:pPr>
            <a:r>
              <a:t/>
            </a:r>
            <a:endParaRPr sz="2000">
              <a:solidFill>
                <a:srgbClr val="002A44"/>
              </a:solidFill>
              <a:latin typeface="Calibri"/>
              <a:ea typeface="Calibri"/>
              <a:cs typeface="Calibri"/>
              <a:sym typeface="Calibri"/>
            </a:endParaRPr>
          </a:p>
          <a:p>
            <a:pPr indent="0" lvl="0" marL="0" rtl="0" algn="l">
              <a:lnSpc>
                <a:spcPct val="114000"/>
              </a:lnSpc>
              <a:spcBef>
                <a:spcPts val="0"/>
              </a:spcBef>
              <a:spcAft>
                <a:spcPts val="0"/>
              </a:spcAft>
              <a:buNone/>
            </a:pPr>
            <a:r>
              <a:t/>
            </a:r>
            <a:endParaRPr sz="2000">
              <a:solidFill>
                <a:srgbClr val="002A44"/>
              </a:solidFill>
              <a:latin typeface="Calibri"/>
              <a:ea typeface="Calibri"/>
              <a:cs typeface="Calibri"/>
              <a:sym typeface="Calibri"/>
            </a:endParaRPr>
          </a:p>
          <a:p>
            <a:pPr indent="0" lvl="0" marL="0" rtl="0" algn="l">
              <a:lnSpc>
                <a:spcPct val="114000"/>
              </a:lnSpc>
              <a:spcBef>
                <a:spcPts val="0"/>
              </a:spcBef>
              <a:spcAft>
                <a:spcPts val="0"/>
              </a:spcAft>
              <a:buNone/>
            </a:pPr>
            <a:r>
              <a:t/>
            </a:r>
            <a:endParaRPr sz="2000">
              <a:solidFill>
                <a:srgbClr val="002A44"/>
              </a:solidFill>
              <a:latin typeface="Calibri"/>
              <a:ea typeface="Calibri"/>
              <a:cs typeface="Calibri"/>
              <a:sym typeface="Calibri"/>
            </a:endParaRPr>
          </a:p>
          <a:p>
            <a:pPr indent="0" lvl="0" marL="457200" rtl="0" algn="l">
              <a:lnSpc>
                <a:spcPct val="114000"/>
              </a:lnSpc>
              <a:spcBef>
                <a:spcPts val="0"/>
              </a:spcBef>
              <a:spcAft>
                <a:spcPts val="0"/>
              </a:spcAft>
              <a:buNone/>
            </a:pPr>
            <a:r>
              <a:t/>
            </a:r>
            <a:endParaRPr sz="2000">
              <a:solidFill>
                <a:srgbClr val="002A44"/>
              </a:solidFill>
              <a:latin typeface="Calibri"/>
              <a:ea typeface="Calibri"/>
              <a:cs typeface="Calibri"/>
              <a:sym typeface="Calibri"/>
            </a:endParaRPr>
          </a:p>
        </p:txBody>
      </p:sp>
      <p:graphicFrame>
        <p:nvGraphicFramePr>
          <p:cNvPr id="268" name="Google Shape;268;p35"/>
          <p:cNvGraphicFramePr/>
          <p:nvPr/>
        </p:nvGraphicFramePr>
        <p:xfrm>
          <a:off x="583825" y="3250175"/>
          <a:ext cx="3000000" cy="3000000"/>
        </p:xfrm>
        <a:graphic>
          <a:graphicData uri="http://schemas.openxmlformats.org/drawingml/2006/table">
            <a:tbl>
              <a:tblPr>
                <a:noFill/>
                <a:tableStyleId>{A9030BA4-FD6F-4941-9388-4330BC77FF6F}</a:tableStyleId>
              </a:tblPr>
              <a:tblGrid>
                <a:gridCol w="2803800"/>
                <a:gridCol w="2803800"/>
              </a:tblGrid>
              <a:tr h="559175">
                <a:tc>
                  <a:txBody>
                    <a:bodyPr/>
                    <a:lstStyle/>
                    <a:p>
                      <a:pPr indent="0" lvl="0" marL="0" rtl="0" algn="l">
                        <a:spcBef>
                          <a:spcPts val="0"/>
                        </a:spcBef>
                        <a:spcAft>
                          <a:spcPts val="0"/>
                        </a:spcAft>
                        <a:buNone/>
                      </a:pPr>
                      <a:r>
                        <a:rPr lang="en">
                          <a:latin typeface="Calibri"/>
                          <a:ea typeface="Calibri"/>
                          <a:cs typeface="Calibri"/>
                          <a:sym typeface="Calibri"/>
                        </a:rPr>
                        <a:t>Best hyperparameters</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C=10</a:t>
                      </a:r>
                      <a:endParaRPr>
                        <a:latin typeface="Calibri"/>
                        <a:ea typeface="Calibri"/>
                        <a:cs typeface="Calibri"/>
                        <a:sym typeface="Calibri"/>
                      </a:endParaRPr>
                    </a:p>
                  </a:txBody>
                  <a:tcPr marT="91425" marB="91425" marR="91425" marL="91425"/>
                </a:tc>
              </a:tr>
              <a:tr h="742175">
                <a:tc>
                  <a:txBody>
                    <a:bodyPr/>
                    <a:lstStyle/>
                    <a:p>
                      <a:pPr indent="0" lvl="0" marL="0" rtl="0" algn="l">
                        <a:spcBef>
                          <a:spcPts val="0"/>
                        </a:spcBef>
                        <a:spcAft>
                          <a:spcPts val="0"/>
                        </a:spcAft>
                        <a:buNone/>
                      </a:pPr>
                      <a:r>
                        <a:rPr lang="en">
                          <a:latin typeface="Calibri"/>
                          <a:ea typeface="Calibri"/>
                          <a:cs typeface="Calibri"/>
                          <a:sym typeface="Calibri"/>
                        </a:rPr>
                        <a:t>Average accuracy score after 5-Fold cross-validation:</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
                          <a:latin typeface="Calibri"/>
                          <a:ea typeface="Calibri"/>
                          <a:cs typeface="Calibri"/>
                          <a:sym typeface="Calibri"/>
                        </a:rPr>
                        <a:t>0.725</a:t>
                      </a:r>
                      <a:endParaRPr b="1">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 with Numerical Features</a:t>
            </a:r>
            <a:endParaRPr/>
          </a:p>
        </p:txBody>
      </p:sp>
      <p:graphicFrame>
        <p:nvGraphicFramePr>
          <p:cNvPr id="274" name="Google Shape;274;p36"/>
          <p:cNvGraphicFramePr/>
          <p:nvPr/>
        </p:nvGraphicFramePr>
        <p:xfrm>
          <a:off x="1296175" y="2349275"/>
          <a:ext cx="3000000" cy="3000000"/>
        </p:xfrm>
        <a:graphic>
          <a:graphicData uri="http://schemas.openxmlformats.org/drawingml/2006/table">
            <a:tbl>
              <a:tblPr>
                <a:noFill/>
                <a:tableStyleId>{A9030BA4-FD6F-4941-9388-4330BC77FF6F}</a:tableStyleId>
              </a:tblPr>
              <a:tblGrid>
                <a:gridCol w="2803800"/>
                <a:gridCol w="2803800"/>
              </a:tblGrid>
              <a:tr h="559175">
                <a:tc>
                  <a:txBody>
                    <a:bodyPr/>
                    <a:lstStyle/>
                    <a:p>
                      <a:pPr indent="0" lvl="0" marL="0" rtl="0" algn="l">
                        <a:spcBef>
                          <a:spcPts val="0"/>
                        </a:spcBef>
                        <a:spcAft>
                          <a:spcPts val="0"/>
                        </a:spcAft>
                        <a:buNone/>
                      </a:pPr>
                      <a:r>
                        <a:rPr lang="en">
                          <a:latin typeface="Calibri"/>
                          <a:ea typeface="Calibri"/>
                          <a:cs typeface="Calibri"/>
                          <a:sym typeface="Calibri"/>
                        </a:rPr>
                        <a:t>Best hyperparameters</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C=10</a:t>
                      </a:r>
                      <a:endParaRPr>
                        <a:latin typeface="Calibri"/>
                        <a:ea typeface="Calibri"/>
                        <a:cs typeface="Calibri"/>
                        <a:sym typeface="Calibri"/>
                      </a:endParaRPr>
                    </a:p>
                  </a:txBody>
                  <a:tcPr marT="91425" marB="91425" marR="91425" marL="91425"/>
                </a:tc>
              </a:tr>
              <a:tr h="742175">
                <a:tc>
                  <a:txBody>
                    <a:bodyPr/>
                    <a:lstStyle/>
                    <a:p>
                      <a:pPr indent="0" lvl="0" marL="0" rtl="0" algn="l">
                        <a:spcBef>
                          <a:spcPts val="0"/>
                        </a:spcBef>
                        <a:spcAft>
                          <a:spcPts val="0"/>
                        </a:spcAft>
                        <a:buNone/>
                      </a:pPr>
                      <a:r>
                        <a:rPr lang="en">
                          <a:latin typeface="Calibri"/>
                          <a:ea typeface="Calibri"/>
                          <a:cs typeface="Calibri"/>
                          <a:sym typeface="Calibri"/>
                        </a:rPr>
                        <a:t>Average accuracy score after 5-Fold cross-validation:</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
                          <a:latin typeface="Calibri"/>
                          <a:ea typeface="Calibri"/>
                          <a:cs typeface="Calibri"/>
                          <a:sym typeface="Calibri"/>
                        </a:rPr>
                        <a:t>0.80</a:t>
                      </a:r>
                      <a:endParaRPr b="1">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7"/>
          <p:cNvSpPr txBox="1"/>
          <p:nvPr>
            <p:ph idx="1" type="body"/>
          </p:nvPr>
        </p:nvSpPr>
        <p:spPr>
          <a:xfrm>
            <a:off x="727650" y="1441200"/>
            <a:ext cx="3271500" cy="328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What is a Decision Tree?</a:t>
            </a:r>
            <a:endParaRPr b="1"/>
          </a:p>
          <a:p>
            <a:pPr indent="-311150" lvl="0" marL="457200" rtl="0" algn="l">
              <a:spcBef>
                <a:spcPts val="1200"/>
              </a:spcBef>
              <a:spcAft>
                <a:spcPts val="0"/>
              </a:spcAft>
              <a:buSzPts val="1300"/>
              <a:buChar char="●"/>
            </a:pPr>
            <a:r>
              <a:rPr b="1" lang="en"/>
              <a:t>Creating a classification model based on the input data </a:t>
            </a:r>
            <a:endParaRPr b="1"/>
          </a:p>
          <a:p>
            <a:pPr indent="-311150" lvl="0" marL="457200" rtl="0" algn="l">
              <a:spcBef>
                <a:spcPts val="0"/>
              </a:spcBef>
              <a:spcAft>
                <a:spcPts val="0"/>
              </a:spcAft>
              <a:buSzPts val="1300"/>
              <a:buChar char="●"/>
            </a:pPr>
            <a:r>
              <a:rPr b="1" lang="en"/>
              <a:t>DecisionTreeClassifier = creates the decision tree model</a:t>
            </a:r>
            <a:endParaRPr b="1"/>
          </a:p>
          <a:p>
            <a:pPr indent="-311150" lvl="0" marL="457200" rtl="0" algn="l">
              <a:spcBef>
                <a:spcPts val="0"/>
              </a:spcBef>
              <a:spcAft>
                <a:spcPts val="0"/>
              </a:spcAft>
              <a:buSzPts val="1300"/>
              <a:buChar char="●"/>
            </a:pPr>
            <a:r>
              <a:rPr b="1" lang="en"/>
              <a:t>0 = False, 1 = True </a:t>
            </a:r>
            <a:endParaRPr b="1"/>
          </a:p>
          <a:p>
            <a:pPr indent="-311150" lvl="0" marL="457200" rtl="0" algn="l">
              <a:spcBef>
                <a:spcPts val="0"/>
              </a:spcBef>
              <a:spcAft>
                <a:spcPts val="0"/>
              </a:spcAft>
              <a:buSzPts val="1300"/>
              <a:buChar char="●"/>
            </a:pPr>
            <a:r>
              <a:rPr b="1" lang="en"/>
              <a:t>Precision: % of correctly predicted instances </a:t>
            </a:r>
            <a:endParaRPr b="1"/>
          </a:p>
          <a:p>
            <a:pPr indent="-311150" lvl="0" marL="457200" rtl="0" algn="l">
              <a:spcBef>
                <a:spcPts val="0"/>
              </a:spcBef>
              <a:spcAft>
                <a:spcPts val="0"/>
              </a:spcAft>
              <a:buSzPts val="1300"/>
              <a:buChar char="●"/>
            </a:pPr>
            <a:r>
              <a:rPr b="1" lang="en"/>
              <a:t>Recall: % of relevant predictions</a:t>
            </a:r>
            <a:endParaRPr b="1"/>
          </a:p>
          <a:p>
            <a:pPr indent="-311150" lvl="0" marL="457200" rtl="0" algn="l">
              <a:spcBef>
                <a:spcPts val="0"/>
              </a:spcBef>
              <a:spcAft>
                <a:spcPts val="0"/>
              </a:spcAft>
              <a:buSzPts val="1300"/>
              <a:buChar char="●"/>
            </a:pPr>
            <a:r>
              <a:rPr b="1" lang="en"/>
              <a:t>F1-score: harmonic mean of the precision and recall</a:t>
            </a:r>
            <a:endParaRPr b="1"/>
          </a:p>
          <a:p>
            <a:pPr indent="-311150" lvl="0" marL="457200" rtl="0" algn="l">
              <a:spcBef>
                <a:spcPts val="0"/>
              </a:spcBef>
              <a:spcAft>
                <a:spcPts val="0"/>
              </a:spcAft>
              <a:buSzPts val="1300"/>
              <a:buChar char="●"/>
            </a:pPr>
            <a:r>
              <a:rPr b="1" lang="en"/>
              <a:t>Textual Feature: Vectorization </a:t>
            </a:r>
            <a:endParaRPr b="1"/>
          </a:p>
        </p:txBody>
      </p:sp>
      <p:sp>
        <p:nvSpPr>
          <p:cNvPr id="280" name="Google Shape;280;p37"/>
          <p:cNvSpPr txBox="1"/>
          <p:nvPr/>
        </p:nvSpPr>
        <p:spPr>
          <a:xfrm>
            <a:off x="571600" y="544273"/>
            <a:ext cx="9933300" cy="483900"/>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None/>
            </a:pPr>
            <a:r>
              <a:rPr b="1" lang="en" sz="3200">
                <a:solidFill>
                  <a:srgbClr val="005FAB"/>
                </a:solidFill>
                <a:latin typeface="Calibri"/>
                <a:ea typeface="Calibri"/>
                <a:cs typeface="Calibri"/>
                <a:sym typeface="Calibri"/>
              </a:rPr>
              <a:t>Decision Tree with Textual Features</a:t>
            </a:r>
            <a:endParaRPr b="1" sz="3200">
              <a:solidFill>
                <a:srgbClr val="005FAB"/>
              </a:solidFill>
              <a:latin typeface="Calibri"/>
              <a:ea typeface="Calibri"/>
              <a:cs typeface="Calibri"/>
              <a:sym typeface="Calibri"/>
            </a:endParaRPr>
          </a:p>
        </p:txBody>
      </p:sp>
      <p:pic>
        <p:nvPicPr>
          <p:cNvPr id="281" name="Google Shape;281;p37"/>
          <p:cNvPicPr preferRelativeResize="0"/>
          <p:nvPr/>
        </p:nvPicPr>
        <p:blipFill>
          <a:blip r:embed="rId3">
            <a:alphaModFix/>
          </a:blip>
          <a:stretch>
            <a:fillRect/>
          </a:stretch>
        </p:blipFill>
        <p:spPr>
          <a:xfrm>
            <a:off x="4040900" y="1157550"/>
            <a:ext cx="4913850" cy="2298074"/>
          </a:xfrm>
          <a:prstGeom prst="rect">
            <a:avLst/>
          </a:prstGeom>
          <a:noFill/>
          <a:ln>
            <a:noFill/>
          </a:ln>
        </p:spPr>
      </p:pic>
      <p:sp>
        <p:nvSpPr>
          <p:cNvPr id="282" name="Google Shape;282;p37"/>
          <p:cNvSpPr txBox="1"/>
          <p:nvPr>
            <p:ph idx="1" type="body"/>
          </p:nvPr>
        </p:nvSpPr>
        <p:spPr>
          <a:xfrm>
            <a:off x="4674575" y="3699825"/>
            <a:ext cx="3916500" cy="741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Precision = (True +) </a:t>
            </a:r>
            <a:r>
              <a:rPr b="1" lang="en">
                <a:solidFill>
                  <a:schemeClr val="dk1"/>
                </a:solidFill>
              </a:rPr>
              <a:t>/</a:t>
            </a:r>
            <a:r>
              <a:rPr b="1" lang="en"/>
              <a:t> [(True +) </a:t>
            </a:r>
            <a:r>
              <a:rPr b="1" lang="en">
                <a:solidFill>
                  <a:schemeClr val="dk1"/>
                </a:solidFill>
              </a:rPr>
              <a:t>+</a:t>
            </a:r>
            <a:r>
              <a:rPr b="1" lang="en"/>
              <a:t> (False +)]</a:t>
            </a:r>
            <a:endParaRPr b="1"/>
          </a:p>
          <a:p>
            <a:pPr indent="-311150" lvl="0" marL="457200" rtl="0" algn="l">
              <a:spcBef>
                <a:spcPts val="0"/>
              </a:spcBef>
              <a:spcAft>
                <a:spcPts val="0"/>
              </a:spcAft>
              <a:buSzPts val="1300"/>
              <a:buChar char="●"/>
            </a:pPr>
            <a:r>
              <a:rPr b="1" lang="en"/>
              <a:t>Recall = (True +) </a:t>
            </a:r>
            <a:r>
              <a:rPr b="1" lang="en">
                <a:solidFill>
                  <a:schemeClr val="dk1"/>
                </a:solidFill>
              </a:rPr>
              <a:t>/</a:t>
            </a:r>
            <a:r>
              <a:rPr b="1" lang="en"/>
              <a:t>  [(True +) </a:t>
            </a:r>
            <a:r>
              <a:rPr b="1" lang="en">
                <a:solidFill>
                  <a:schemeClr val="dk1"/>
                </a:solidFill>
              </a:rPr>
              <a:t>+</a:t>
            </a:r>
            <a:r>
              <a:rPr b="1" lang="en"/>
              <a:t> (False -)]</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8"/>
          <p:cNvSpPr txBox="1"/>
          <p:nvPr/>
        </p:nvSpPr>
        <p:spPr>
          <a:xfrm>
            <a:off x="571600" y="544273"/>
            <a:ext cx="9933300" cy="483900"/>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None/>
            </a:pPr>
            <a:r>
              <a:rPr b="1" lang="en" sz="3200">
                <a:solidFill>
                  <a:srgbClr val="005FAB"/>
                </a:solidFill>
                <a:latin typeface="Calibri"/>
                <a:ea typeface="Calibri"/>
                <a:cs typeface="Calibri"/>
                <a:sym typeface="Calibri"/>
              </a:rPr>
              <a:t>Decision Tree with Numerical Features</a:t>
            </a:r>
            <a:endParaRPr b="1" sz="3200">
              <a:solidFill>
                <a:srgbClr val="005FAB"/>
              </a:solidFill>
              <a:latin typeface="Calibri"/>
              <a:ea typeface="Calibri"/>
              <a:cs typeface="Calibri"/>
              <a:sym typeface="Calibri"/>
            </a:endParaRPr>
          </a:p>
        </p:txBody>
      </p:sp>
      <p:pic>
        <p:nvPicPr>
          <p:cNvPr id="288" name="Google Shape;288;p38"/>
          <p:cNvPicPr preferRelativeResize="0"/>
          <p:nvPr/>
        </p:nvPicPr>
        <p:blipFill>
          <a:blip r:embed="rId3">
            <a:alphaModFix/>
          </a:blip>
          <a:stretch>
            <a:fillRect/>
          </a:stretch>
        </p:blipFill>
        <p:spPr>
          <a:xfrm>
            <a:off x="3799500" y="1383019"/>
            <a:ext cx="4951926" cy="2202006"/>
          </a:xfrm>
          <a:prstGeom prst="rect">
            <a:avLst/>
          </a:prstGeom>
          <a:noFill/>
          <a:ln>
            <a:noFill/>
          </a:ln>
        </p:spPr>
      </p:pic>
      <p:sp>
        <p:nvSpPr>
          <p:cNvPr id="289" name="Google Shape;289;p38"/>
          <p:cNvSpPr txBox="1"/>
          <p:nvPr>
            <p:ph idx="1" type="body"/>
          </p:nvPr>
        </p:nvSpPr>
        <p:spPr>
          <a:xfrm>
            <a:off x="571600" y="1743225"/>
            <a:ext cx="3271500" cy="2754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Columns: Years, Word Count,  Sentiment</a:t>
            </a:r>
            <a:endParaRPr b="1"/>
          </a:p>
          <a:p>
            <a:pPr indent="-311150" lvl="0" marL="457200" rtl="0" algn="l">
              <a:spcBef>
                <a:spcPts val="0"/>
              </a:spcBef>
              <a:spcAft>
                <a:spcPts val="0"/>
              </a:spcAft>
              <a:buSzPts val="1300"/>
              <a:buChar char="●"/>
            </a:pPr>
            <a:r>
              <a:rPr b="1" lang="en"/>
              <a:t>Higher Testing Accuracy</a:t>
            </a:r>
            <a:endParaRPr b="1"/>
          </a:p>
          <a:p>
            <a:pPr indent="-311150" lvl="0" marL="457200" rtl="0" algn="l">
              <a:spcBef>
                <a:spcPts val="0"/>
              </a:spcBef>
              <a:spcAft>
                <a:spcPts val="0"/>
              </a:spcAft>
              <a:buSzPts val="1300"/>
              <a:buChar char="●"/>
            </a:pPr>
            <a:r>
              <a:rPr b="1" lang="en"/>
              <a:t>Higher Precision</a:t>
            </a:r>
            <a:endParaRPr b="1"/>
          </a:p>
          <a:p>
            <a:pPr indent="-311150" lvl="0" marL="457200" rtl="0" algn="l">
              <a:spcBef>
                <a:spcPts val="0"/>
              </a:spcBef>
              <a:spcAft>
                <a:spcPts val="0"/>
              </a:spcAft>
              <a:buSzPts val="1300"/>
              <a:buChar char="●"/>
            </a:pPr>
            <a:r>
              <a:rPr b="1" lang="en"/>
              <a:t>Higher Recall</a:t>
            </a:r>
            <a:endParaRPr b="1"/>
          </a:p>
          <a:p>
            <a:pPr indent="-311150" lvl="0" marL="457200" rtl="0" algn="l">
              <a:spcBef>
                <a:spcPts val="0"/>
              </a:spcBef>
              <a:spcAft>
                <a:spcPts val="0"/>
              </a:spcAft>
              <a:buSzPts val="1300"/>
              <a:buChar char="●"/>
            </a:pPr>
            <a:r>
              <a:rPr b="1" lang="en"/>
              <a:t>Higher f1-score </a:t>
            </a:r>
            <a:endParaRPr b="1"/>
          </a:p>
          <a:p>
            <a:pPr indent="0" lvl="0" marL="0" rtl="0" algn="l">
              <a:spcBef>
                <a:spcPts val="1200"/>
              </a:spcBef>
              <a:spcAft>
                <a:spcPts val="1200"/>
              </a:spcAft>
              <a:buNone/>
            </a:pPr>
            <a:r>
              <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9"/>
          <p:cNvSpPr txBox="1"/>
          <p:nvPr>
            <p:ph type="title"/>
          </p:nvPr>
        </p:nvSpPr>
        <p:spPr>
          <a:xfrm>
            <a:off x="672000" y="563425"/>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4000"/>
              </a:lnSpc>
              <a:spcBef>
                <a:spcPts val="0"/>
              </a:spcBef>
              <a:spcAft>
                <a:spcPts val="0"/>
              </a:spcAft>
              <a:buNone/>
            </a:pPr>
            <a:r>
              <a:rPr lang="en" sz="3200">
                <a:solidFill>
                  <a:srgbClr val="005FAB"/>
                </a:solidFill>
                <a:latin typeface="Calibri"/>
                <a:ea typeface="Calibri"/>
                <a:cs typeface="Calibri"/>
                <a:sym typeface="Calibri"/>
              </a:rPr>
              <a:t>Random Forest with Textual Features</a:t>
            </a:r>
            <a:endParaRPr/>
          </a:p>
        </p:txBody>
      </p:sp>
      <p:sp>
        <p:nvSpPr>
          <p:cNvPr id="295" name="Google Shape;295;p39"/>
          <p:cNvSpPr txBox="1"/>
          <p:nvPr>
            <p:ph idx="1" type="body"/>
          </p:nvPr>
        </p:nvSpPr>
        <p:spPr>
          <a:xfrm>
            <a:off x="729450" y="1375300"/>
            <a:ext cx="4053000" cy="34209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800">
                <a:latin typeface="Calibri"/>
                <a:ea typeface="Calibri"/>
                <a:cs typeface="Calibri"/>
                <a:sym typeface="Calibri"/>
              </a:rPr>
              <a:t>Random Forest is a  ensemble learning method of decision trees, which takes the average </a:t>
            </a:r>
            <a:r>
              <a:rPr lang="en" sz="1800">
                <a:latin typeface="Calibri"/>
                <a:ea typeface="Calibri"/>
                <a:cs typeface="Calibri"/>
                <a:sym typeface="Calibri"/>
              </a:rPr>
              <a:t>accuracy</a:t>
            </a:r>
            <a:r>
              <a:rPr lang="en" sz="1800">
                <a:latin typeface="Calibri"/>
                <a:ea typeface="Calibri"/>
                <a:cs typeface="Calibri"/>
                <a:sym typeface="Calibri"/>
              </a:rPr>
              <a:t> of all trees</a:t>
            </a:r>
            <a:endParaRPr sz="1800">
              <a:latin typeface="Calibri"/>
              <a:ea typeface="Calibri"/>
              <a:cs typeface="Calibri"/>
              <a:sym typeface="Calibri"/>
            </a:endParaRPr>
          </a:p>
          <a:p>
            <a:pPr indent="0" lvl="0" marL="0" rtl="0" algn="l">
              <a:lnSpc>
                <a:spcPct val="100000"/>
              </a:lnSpc>
              <a:spcBef>
                <a:spcPts val="1200"/>
              </a:spcBef>
              <a:spcAft>
                <a:spcPts val="0"/>
              </a:spcAft>
              <a:buNone/>
            </a:pPr>
            <a:r>
              <a:rPr lang="en" sz="1800">
                <a:latin typeface="Calibri"/>
                <a:ea typeface="Calibri"/>
                <a:cs typeface="Calibri"/>
                <a:sym typeface="Calibri"/>
              </a:rPr>
              <a:t>Parameters: n_estimator =100</a:t>
            </a:r>
            <a:endParaRPr sz="1800">
              <a:latin typeface="Calibri"/>
              <a:ea typeface="Calibri"/>
              <a:cs typeface="Calibri"/>
              <a:sym typeface="Calibri"/>
            </a:endParaRPr>
          </a:p>
          <a:p>
            <a:pPr indent="0" lvl="0" marL="0" rtl="0" algn="l">
              <a:lnSpc>
                <a:spcPct val="100000"/>
              </a:lnSpc>
              <a:spcBef>
                <a:spcPts val="0"/>
              </a:spcBef>
              <a:spcAft>
                <a:spcPts val="0"/>
              </a:spcAft>
              <a:buNone/>
            </a:pPr>
            <a:r>
              <a:rPr lang="en" sz="1800">
                <a:latin typeface="Calibri"/>
                <a:ea typeface="Calibri"/>
                <a:cs typeface="Calibri"/>
                <a:sym typeface="Calibri"/>
              </a:rPr>
              <a:t>		     Max_depth = 10</a:t>
            </a:r>
            <a:endParaRPr sz="1800">
              <a:latin typeface="Calibri"/>
              <a:ea typeface="Calibri"/>
              <a:cs typeface="Calibri"/>
              <a:sym typeface="Calibri"/>
            </a:endParaRPr>
          </a:p>
          <a:p>
            <a:pPr indent="0" lvl="0" marL="0" rtl="0" algn="l">
              <a:spcBef>
                <a:spcPts val="0"/>
              </a:spcBef>
              <a:spcAft>
                <a:spcPts val="0"/>
              </a:spcAft>
              <a:buNone/>
            </a:pPr>
            <a:r>
              <a:rPr lang="en" sz="1800">
                <a:latin typeface="Calibri"/>
                <a:ea typeface="Calibri"/>
                <a:cs typeface="Calibri"/>
                <a:sym typeface="Calibri"/>
              </a:rPr>
              <a:t>Accuracy:  81% </a:t>
            </a:r>
            <a:br>
              <a:rPr lang="en"/>
            </a:br>
            <a:endParaRPr/>
          </a:p>
          <a:p>
            <a:pPr indent="0" lvl="0" marL="0" rtl="0" algn="l">
              <a:spcBef>
                <a:spcPts val="0"/>
              </a:spcBef>
              <a:spcAft>
                <a:spcPts val="0"/>
              </a:spcAft>
              <a:buNone/>
            </a:pPr>
            <a:r>
              <a:t/>
            </a:r>
            <a:endParaRPr/>
          </a:p>
        </p:txBody>
      </p:sp>
      <p:pic>
        <p:nvPicPr>
          <p:cNvPr id="296" name="Google Shape;296;p39"/>
          <p:cNvPicPr preferRelativeResize="0"/>
          <p:nvPr/>
        </p:nvPicPr>
        <p:blipFill>
          <a:blip r:embed="rId3">
            <a:alphaModFix/>
          </a:blip>
          <a:stretch>
            <a:fillRect/>
          </a:stretch>
        </p:blipFill>
        <p:spPr>
          <a:xfrm>
            <a:off x="4075150" y="563425"/>
            <a:ext cx="4749599" cy="44852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0"/>
          <p:cNvSpPr txBox="1"/>
          <p:nvPr>
            <p:ph type="title"/>
          </p:nvPr>
        </p:nvSpPr>
        <p:spPr>
          <a:xfrm>
            <a:off x="727650" y="531625"/>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4000"/>
              </a:lnSpc>
              <a:spcBef>
                <a:spcPts val="0"/>
              </a:spcBef>
              <a:spcAft>
                <a:spcPts val="0"/>
              </a:spcAft>
              <a:buNone/>
            </a:pPr>
            <a:r>
              <a:rPr lang="en" sz="3200">
                <a:solidFill>
                  <a:srgbClr val="005FAB"/>
                </a:solidFill>
                <a:latin typeface="Calibri"/>
                <a:ea typeface="Calibri"/>
                <a:cs typeface="Calibri"/>
                <a:sym typeface="Calibri"/>
              </a:rPr>
              <a:t>Random Forest with Numerical Features</a:t>
            </a:r>
            <a:endParaRPr/>
          </a:p>
        </p:txBody>
      </p:sp>
      <p:sp>
        <p:nvSpPr>
          <p:cNvPr id="302" name="Google Shape;302;p40"/>
          <p:cNvSpPr txBox="1"/>
          <p:nvPr>
            <p:ph idx="1" type="body"/>
          </p:nvPr>
        </p:nvSpPr>
        <p:spPr>
          <a:xfrm>
            <a:off x="727650" y="1367350"/>
            <a:ext cx="3643500" cy="29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800">
              <a:latin typeface="Calibri"/>
              <a:ea typeface="Calibri"/>
              <a:cs typeface="Calibri"/>
              <a:sym typeface="Calibri"/>
            </a:endParaRPr>
          </a:p>
          <a:p>
            <a:pPr indent="0" lvl="0" marL="0" rtl="0" algn="l">
              <a:lnSpc>
                <a:spcPct val="100000"/>
              </a:lnSpc>
              <a:spcBef>
                <a:spcPts val="1200"/>
              </a:spcBef>
              <a:spcAft>
                <a:spcPts val="0"/>
              </a:spcAft>
              <a:buNone/>
            </a:pPr>
            <a:r>
              <a:rPr lang="en" sz="1800">
                <a:latin typeface="Calibri"/>
                <a:ea typeface="Calibri"/>
                <a:cs typeface="Calibri"/>
                <a:sym typeface="Calibri"/>
              </a:rPr>
              <a:t>Parameters: n_estimator =100</a:t>
            </a:r>
            <a:endParaRPr sz="1800">
              <a:latin typeface="Calibri"/>
              <a:ea typeface="Calibri"/>
              <a:cs typeface="Calibri"/>
              <a:sym typeface="Calibri"/>
            </a:endParaRPr>
          </a:p>
          <a:p>
            <a:pPr indent="0" lvl="0" marL="0" rtl="0" algn="l">
              <a:lnSpc>
                <a:spcPct val="100000"/>
              </a:lnSpc>
              <a:spcBef>
                <a:spcPts val="0"/>
              </a:spcBef>
              <a:spcAft>
                <a:spcPts val="0"/>
              </a:spcAft>
              <a:buNone/>
            </a:pPr>
            <a:r>
              <a:rPr lang="en" sz="1800">
                <a:latin typeface="Calibri"/>
                <a:ea typeface="Calibri"/>
                <a:cs typeface="Calibri"/>
                <a:sym typeface="Calibri"/>
              </a:rPr>
              <a:t>		     Max_depth = 10</a:t>
            </a:r>
            <a:endParaRPr sz="1800">
              <a:latin typeface="Calibri"/>
              <a:ea typeface="Calibri"/>
              <a:cs typeface="Calibri"/>
              <a:sym typeface="Calibri"/>
            </a:endParaRPr>
          </a:p>
          <a:p>
            <a:pPr indent="0" lvl="0" marL="0" rtl="0" algn="l">
              <a:spcBef>
                <a:spcPts val="0"/>
              </a:spcBef>
              <a:spcAft>
                <a:spcPts val="0"/>
              </a:spcAft>
              <a:buNone/>
            </a:pPr>
            <a:r>
              <a:rPr lang="en" sz="1800">
                <a:latin typeface="Calibri"/>
                <a:ea typeface="Calibri"/>
                <a:cs typeface="Calibri"/>
                <a:sym typeface="Calibri"/>
              </a:rPr>
              <a:t>Accuracy:      77% </a:t>
            </a:r>
            <a:br>
              <a:rPr lang="en"/>
            </a:br>
            <a:endParaRPr sz="1800">
              <a:latin typeface="Calibri"/>
              <a:ea typeface="Calibri"/>
              <a:cs typeface="Calibri"/>
              <a:sym typeface="Calibri"/>
            </a:endParaRPr>
          </a:p>
          <a:p>
            <a:pPr indent="0" lvl="0" marL="0" rtl="0" algn="l">
              <a:spcBef>
                <a:spcPts val="0"/>
              </a:spcBef>
              <a:spcAft>
                <a:spcPts val="1200"/>
              </a:spcAft>
              <a:buNone/>
            </a:pPr>
            <a:r>
              <a:rPr lang="en" sz="1800">
                <a:latin typeface="Calibri"/>
                <a:ea typeface="Calibri"/>
                <a:cs typeface="Calibri"/>
                <a:sym typeface="Calibri"/>
              </a:rPr>
              <a:t>Insights: Our model using textual data performed slightly better than this model.</a:t>
            </a:r>
            <a:endParaRPr sz="1800">
              <a:latin typeface="Calibri"/>
              <a:ea typeface="Calibri"/>
              <a:cs typeface="Calibri"/>
              <a:sym typeface="Calibri"/>
            </a:endParaRPr>
          </a:p>
        </p:txBody>
      </p:sp>
      <p:pic>
        <p:nvPicPr>
          <p:cNvPr id="303" name="Google Shape;303;p40"/>
          <p:cNvPicPr preferRelativeResize="0"/>
          <p:nvPr/>
        </p:nvPicPr>
        <p:blipFill>
          <a:blip r:embed="rId3">
            <a:alphaModFix/>
          </a:blip>
          <a:stretch>
            <a:fillRect/>
          </a:stretch>
        </p:blipFill>
        <p:spPr>
          <a:xfrm>
            <a:off x="3477475" y="531625"/>
            <a:ext cx="5773650" cy="491825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1"/>
          <p:cNvSpPr txBox="1"/>
          <p:nvPr>
            <p:ph type="title"/>
          </p:nvPr>
        </p:nvSpPr>
        <p:spPr>
          <a:xfrm>
            <a:off x="729450" y="649875"/>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4000"/>
              </a:lnSpc>
              <a:spcBef>
                <a:spcPts val="1000"/>
              </a:spcBef>
              <a:spcAft>
                <a:spcPts val="0"/>
              </a:spcAft>
              <a:buNone/>
            </a:pPr>
            <a:r>
              <a:rPr lang="en" sz="3200">
                <a:solidFill>
                  <a:srgbClr val="005FAB"/>
                </a:solidFill>
                <a:latin typeface="Calibri"/>
                <a:ea typeface="Calibri"/>
                <a:cs typeface="Calibri"/>
                <a:sym typeface="Calibri"/>
              </a:rPr>
              <a:t>Model Comparison </a:t>
            </a:r>
            <a:endParaRPr/>
          </a:p>
        </p:txBody>
      </p:sp>
      <p:pic>
        <p:nvPicPr>
          <p:cNvPr id="309" name="Google Shape;309;p41"/>
          <p:cNvPicPr preferRelativeResize="0"/>
          <p:nvPr/>
        </p:nvPicPr>
        <p:blipFill>
          <a:blip r:embed="rId3">
            <a:alphaModFix/>
          </a:blip>
          <a:stretch>
            <a:fillRect/>
          </a:stretch>
        </p:blipFill>
        <p:spPr>
          <a:xfrm>
            <a:off x="1202769" y="705700"/>
            <a:ext cx="6742057" cy="44936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nvSpPr>
        <p:spPr>
          <a:xfrm>
            <a:off x="178059" y="-32847"/>
            <a:ext cx="8422200" cy="5358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14000"/>
              </a:lnSpc>
              <a:spcBef>
                <a:spcPts val="0"/>
              </a:spcBef>
              <a:spcAft>
                <a:spcPts val="0"/>
              </a:spcAft>
              <a:buNone/>
            </a:pPr>
            <a:r>
              <a:rPr b="1" lang="en" sz="3200">
                <a:solidFill>
                  <a:srgbClr val="005FAB"/>
                </a:solidFill>
                <a:latin typeface="Calibri"/>
                <a:ea typeface="Calibri"/>
                <a:cs typeface="Calibri"/>
                <a:sym typeface="Calibri"/>
              </a:rPr>
              <a:t>Team Introduction</a:t>
            </a:r>
            <a:endParaRPr b="1" sz="3200">
              <a:solidFill>
                <a:srgbClr val="005FAB"/>
              </a:solidFill>
              <a:latin typeface="Calibri"/>
              <a:ea typeface="Calibri"/>
              <a:cs typeface="Calibri"/>
              <a:sym typeface="Calibri"/>
            </a:endParaRPr>
          </a:p>
        </p:txBody>
      </p:sp>
      <p:sp>
        <p:nvSpPr>
          <p:cNvPr id="99" name="Google Shape;99;p15"/>
          <p:cNvSpPr txBox="1"/>
          <p:nvPr/>
        </p:nvSpPr>
        <p:spPr>
          <a:xfrm>
            <a:off x="1480449" y="1619398"/>
            <a:ext cx="1812600" cy="284400"/>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rgbClr val="000000"/>
              </a:buClr>
              <a:buSzPts val="1400"/>
              <a:buFont typeface="Arial"/>
              <a:buNone/>
            </a:pPr>
            <a:r>
              <a:rPr lang="en">
                <a:latin typeface="Calibri"/>
                <a:ea typeface="Calibri"/>
                <a:cs typeface="Calibri"/>
                <a:sym typeface="Calibri"/>
              </a:rPr>
              <a:t>Natia</a:t>
            </a:r>
            <a:r>
              <a:rPr b="1" i="0" lang="en" sz="1400" u="none" cap="none" strike="noStrike">
                <a:solidFill>
                  <a:srgbClr val="000000"/>
                </a:solidFill>
                <a:latin typeface="Calibri"/>
                <a:ea typeface="Calibri"/>
                <a:cs typeface="Calibri"/>
                <a:sym typeface="Calibri"/>
              </a:rPr>
              <a:t> </a:t>
            </a:r>
            <a:r>
              <a:rPr lang="en">
                <a:latin typeface="Calibri"/>
                <a:ea typeface="Calibri"/>
                <a:cs typeface="Calibri"/>
                <a:sym typeface="Calibri"/>
              </a:rPr>
              <a:t>Burjanadze</a:t>
            </a:r>
            <a:endParaRPr/>
          </a:p>
        </p:txBody>
      </p:sp>
      <p:sp>
        <p:nvSpPr>
          <p:cNvPr id="100" name="Google Shape;100;p15"/>
          <p:cNvSpPr txBox="1"/>
          <p:nvPr/>
        </p:nvSpPr>
        <p:spPr>
          <a:xfrm>
            <a:off x="1566350" y="1954200"/>
            <a:ext cx="14907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000">
                <a:latin typeface="Calibri"/>
                <a:ea typeface="Calibri"/>
                <a:cs typeface="Calibri"/>
                <a:sym typeface="Calibri"/>
              </a:rPr>
              <a:t>Vice President of Tech</a:t>
            </a:r>
            <a:r>
              <a:rPr b="0" i="0" lang="en" sz="1000" u="none" cap="none" strike="noStrike">
                <a:solidFill>
                  <a:srgbClr val="000000"/>
                </a:solidFill>
                <a:latin typeface="Calibri"/>
                <a:ea typeface="Calibri"/>
                <a:cs typeface="Calibri"/>
                <a:sym typeface="Calibri"/>
              </a:rPr>
              <a:t> &amp; </a:t>
            </a:r>
            <a:r>
              <a:rPr lang="en" sz="1000">
                <a:latin typeface="Calibri"/>
                <a:ea typeface="Calibri"/>
                <a:cs typeface="Calibri"/>
                <a:sym typeface="Calibri"/>
              </a:rPr>
              <a:t>Project Manager</a:t>
            </a:r>
            <a:endParaRPr b="0" i="0" sz="1000" u="none" cap="none" strike="noStrike">
              <a:solidFill>
                <a:srgbClr val="000000"/>
              </a:solidFill>
              <a:latin typeface="Calibri"/>
              <a:ea typeface="Calibri"/>
              <a:cs typeface="Calibri"/>
              <a:sym typeface="Calibri"/>
            </a:endParaRPr>
          </a:p>
        </p:txBody>
      </p:sp>
      <p:cxnSp>
        <p:nvCxnSpPr>
          <p:cNvPr id="101" name="Google Shape;101;p15"/>
          <p:cNvCxnSpPr/>
          <p:nvPr/>
        </p:nvCxnSpPr>
        <p:spPr>
          <a:xfrm>
            <a:off x="4302561" y="791256"/>
            <a:ext cx="0" cy="4352100"/>
          </a:xfrm>
          <a:prstGeom prst="straightConnector1">
            <a:avLst/>
          </a:prstGeom>
          <a:noFill/>
          <a:ln cap="flat" cmpd="sng" w="9525">
            <a:solidFill>
              <a:srgbClr val="006CB5"/>
            </a:solidFill>
            <a:prstDash val="solid"/>
            <a:miter lim="800000"/>
            <a:headEnd len="sm" w="sm" type="none"/>
            <a:tailEnd len="sm" w="sm" type="none"/>
          </a:ln>
        </p:spPr>
      </p:cxnSp>
      <p:sp>
        <p:nvSpPr>
          <p:cNvPr id="102" name="Google Shape;102;p15"/>
          <p:cNvSpPr txBox="1"/>
          <p:nvPr/>
        </p:nvSpPr>
        <p:spPr>
          <a:xfrm>
            <a:off x="648650" y="718700"/>
            <a:ext cx="1905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800">
                <a:solidFill>
                  <a:srgbClr val="006CB5"/>
                </a:solidFill>
                <a:latin typeface="Calibri"/>
                <a:ea typeface="Calibri"/>
                <a:cs typeface="Calibri"/>
                <a:sym typeface="Calibri"/>
              </a:rPr>
              <a:t>MLDS</a:t>
            </a:r>
            <a:r>
              <a:rPr b="1" i="0" lang="en" sz="1800" u="none" cap="none" strike="noStrike">
                <a:solidFill>
                  <a:srgbClr val="006CB5"/>
                </a:solidFill>
                <a:latin typeface="Calibri"/>
                <a:ea typeface="Calibri"/>
                <a:cs typeface="Calibri"/>
                <a:sym typeface="Calibri"/>
              </a:rPr>
              <a:t> Team</a:t>
            </a:r>
            <a:endParaRPr/>
          </a:p>
        </p:txBody>
      </p:sp>
      <p:sp>
        <p:nvSpPr>
          <p:cNvPr id="103" name="Google Shape;103;p15"/>
          <p:cNvSpPr txBox="1"/>
          <p:nvPr/>
        </p:nvSpPr>
        <p:spPr>
          <a:xfrm>
            <a:off x="4572009" y="718711"/>
            <a:ext cx="234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800">
                <a:solidFill>
                  <a:srgbClr val="006CB5"/>
                </a:solidFill>
                <a:latin typeface="Calibri"/>
                <a:ea typeface="Calibri"/>
                <a:cs typeface="Calibri"/>
                <a:sym typeface="Calibri"/>
              </a:rPr>
              <a:t>Baruch Team</a:t>
            </a:r>
            <a:endParaRPr/>
          </a:p>
        </p:txBody>
      </p:sp>
      <p:pic>
        <p:nvPicPr>
          <p:cNvPr id="104" name="Google Shape;104;p15"/>
          <p:cNvPicPr preferRelativeResize="0"/>
          <p:nvPr/>
        </p:nvPicPr>
        <p:blipFill rotWithShape="1">
          <a:blip r:embed="rId3">
            <a:alphaModFix/>
          </a:blip>
          <a:srcRect b="367" l="0" r="0" t="357"/>
          <a:stretch/>
        </p:blipFill>
        <p:spPr>
          <a:xfrm>
            <a:off x="4727485" y="2493649"/>
            <a:ext cx="612300" cy="650100"/>
          </a:xfrm>
          <a:prstGeom prst="ellipse">
            <a:avLst/>
          </a:prstGeom>
          <a:noFill/>
          <a:ln cap="rnd" cmpd="sng" w="9525">
            <a:solidFill>
              <a:srgbClr val="D9D9D9">
                <a:alpha val="0"/>
              </a:srgbClr>
            </a:solidFill>
            <a:prstDash val="solid"/>
            <a:round/>
            <a:headEnd len="sm" w="sm" type="none"/>
            <a:tailEnd len="sm" w="sm" type="none"/>
          </a:ln>
          <a:effectLst>
            <a:outerShdw blurRad="50800" rotWithShape="0" algn="t" dir="5400000" dist="38100">
              <a:srgbClr val="000000">
                <a:alpha val="40000"/>
              </a:srgbClr>
            </a:outerShdw>
          </a:effectLst>
        </p:spPr>
      </p:pic>
      <p:sp>
        <p:nvSpPr>
          <p:cNvPr id="105" name="Google Shape;105;p15"/>
          <p:cNvSpPr txBox="1"/>
          <p:nvPr/>
        </p:nvSpPr>
        <p:spPr>
          <a:xfrm>
            <a:off x="5426829" y="2601864"/>
            <a:ext cx="1703023" cy="284601"/>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rgbClr val="000000"/>
              </a:buClr>
              <a:buSzPts val="1200"/>
              <a:buFont typeface="Arial"/>
              <a:buNone/>
            </a:pPr>
            <a:r>
              <a:rPr lang="en" sz="1200">
                <a:latin typeface="Calibri"/>
                <a:ea typeface="Calibri"/>
                <a:cs typeface="Calibri"/>
                <a:sym typeface="Calibri"/>
              </a:rPr>
              <a:t>Kevin De La Cruz</a:t>
            </a:r>
            <a:endParaRPr sz="1200">
              <a:latin typeface="Calibri"/>
              <a:ea typeface="Calibri"/>
              <a:cs typeface="Calibri"/>
              <a:sym typeface="Calibri"/>
            </a:endParaRPr>
          </a:p>
          <a:p>
            <a:pPr indent="0" lvl="0" marL="0" marR="0" rtl="0" algn="l">
              <a:lnSpc>
                <a:spcPct val="114000"/>
              </a:lnSpc>
              <a:spcBef>
                <a:spcPts val="0"/>
              </a:spcBef>
              <a:spcAft>
                <a:spcPts val="0"/>
              </a:spcAft>
              <a:buClr>
                <a:srgbClr val="000000"/>
              </a:buClr>
              <a:buSzPts val="1200"/>
              <a:buFont typeface="Arial"/>
              <a:buNone/>
            </a:pPr>
            <a:r>
              <a:rPr lang="en" sz="1000">
                <a:latin typeface="Calibri"/>
                <a:ea typeface="Calibri"/>
                <a:cs typeface="Calibri"/>
                <a:sym typeface="Calibri"/>
              </a:rPr>
              <a:t>Student</a:t>
            </a:r>
            <a:endParaRPr sz="1000">
              <a:latin typeface="Calibri"/>
              <a:ea typeface="Calibri"/>
              <a:cs typeface="Calibri"/>
              <a:sym typeface="Calibri"/>
            </a:endParaRPr>
          </a:p>
        </p:txBody>
      </p:sp>
      <p:pic>
        <p:nvPicPr>
          <p:cNvPr id="106" name="Google Shape;106;p15"/>
          <p:cNvPicPr preferRelativeResize="0"/>
          <p:nvPr/>
        </p:nvPicPr>
        <p:blipFill rotWithShape="1">
          <a:blip r:embed="rId4">
            <a:alphaModFix/>
          </a:blip>
          <a:srcRect b="32798" l="53185" r="25427" t="53534"/>
          <a:stretch/>
        </p:blipFill>
        <p:spPr>
          <a:xfrm>
            <a:off x="4727321" y="1633713"/>
            <a:ext cx="612600" cy="649200"/>
          </a:xfrm>
          <a:prstGeom prst="ellipse">
            <a:avLst/>
          </a:prstGeom>
          <a:noFill/>
          <a:ln>
            <a:noFill/>
          </a:ln>
          <a:effectLst>
            <a:outerShdw blurRad="50800" rotWithShape="0" algn="t" dir="5400000" dist="38100">
              <a:srgbClr val="000000">
                <a:alpha val="40000"/>
              </a:srgbClr>
            </a:outerShdw>
          </a:effectLst>
        </p:spPr>
      </p:pic>
      <p:grpSp>
        <p:nvGrpSpPr>
          <p:cNvPr id="107" name="Google Shape;107;p15"/>
          <p:cNvGrpSpPr/>
          <p:nvPr/>
        </p:nvGrpSpPr>
        <p:grpSpPr>
          <a:xfrm>
            <a:off x="5426925" y="1723215"/>
            <a:ext cx="1431977" cy="452165"/>
            <a:chOff x="2804160" y="1424031"/>
            <a:chExt cx="3291900" cy="508565"/>
          </a:xfrm>
        </p:grpSpPr>
        <p:sp>
          <p:nvSpPr>
            <p:cNvPr id="108" name="Google Shape;108;p15"/>
            <p:cNvSpPr txBox="1"/>
            <p:nvPr/>
          </p:nvSpPr>
          <p:spPr>
            <a:xfrm>
              <a:off x="2804160" y="1424031"/>
              <a:ext cx="3291900" cy="320100"/>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rgbClr val="000000"/>
                </a:buClr>
                <a:buSzPts val="1200"/>
                <a:buFont typeface="Arial"/>
                <a:buNone/>
              </a:pPr>
              <a:r>
                <a:rPr lang="en" sz="1200">
                  <a:latin typeface="Calibri"/>
                  <a:ea typeface="Calibri"/>
                  <a:cs typeface="Calibri"/>
                  <a:sym typeface="Calibri"/>
                </a:rPr>
                <a:t>Efe Albayrak</a:t>
              </a:r>
              <a:endParaRPr/>
            </a:p>
          </p:txBody>
        </p:sp>
        <p:sp>
          <p:nvSpPr>
            <p:cNvPr id="109" name="Google Shape;109;p15"/>
            <p:cNvSpPr txBox="1"/>
            <p:nvPr/>
          </p:nvSpPr>
          <p:spPr>
            <a:xfrm>
              <a:off x="2804160" y="1655696"/>
              <a:ext cx="2973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000">
                  <a:latin typeface="Calibri"/>
                  <a:ea typeface="Calibri"/>
                  <a:cs typeface="Calibri"/>
                  <a:sym typeface="Calibri"/>
                </a:rPr>
                <a:t>Student</a:t>
              </a:r>
              <a:endParaRPr b="0" i="0" sz="1000" u="none">
                <a:solidFill>
                  <a:srgbClr val="000000"/>
                </a:solidFill>
                <a:latin typeface="Calibri"/>
                <a:ea typeface="Calibri"/>
                <a:cs typeface="Calibri"/>
                <a:sym typeface="Calibri"/>
              </a:endParaRPr>
            </a:p>
          </p:txBody>
        </p:sp>
      </p:grpSp>
      <p:pic>
        <p:nvPicPr>
          <p:cNvPr id="110" name="Google Shape;110;p15"/>
          <p:cNvPicPr preferRelativeResize="0"/>
          <p:nvPr/>
        </p:nvPicPr>
        <p:blipFill rotWithShape="1">
          <a:blip r:embed="rId3">
            <a:alphaModFix/>
          </a:blip>
          <a:srcRect b="367" l="0" r="0" t="357"/>
          <a:stretch/>
        </p:blipFill>
        <p:spPr>
          <a:xfrm>
            <a:off x="4727485" y="3367895"/>
            <a:ext cx="612300" cy="650100"/>
          </a:xfrm>
          <a:prstGeom prst="ellipse">
            <a:avLst/>
          </a:prstGeom>
          <a:noFill/>
          <a:ln cap="rnd" cmpd="sng" w="9525">
            <a:solidFill>
              <a:srgbClr val="D9D9D9">
                <a:alpha val="0"/>
              </a:srgbClr>
            </a:solidFill>
            <a:prstDash val="solid"/>
            <a:round/>
            <a:headEnd len="sm" w="sm" type="none"/>
            <a:tailEnd len="sm" w="sm" type="none"/>
          </a:ln>
          <a:effectLst>
            <a:outerShdw blurRad="50800" rotWithShape="0" algn="t" dir="5400000" dist="38100">
              <a:srgbClr val="000000">
                <a:alpha val="40000"/>
              </a:srgbClr>
            </a:outerShdw>
          </a:effectLst>
        </p:spPr>
      </p:pic>
      <p:grpSp>
        <p:nvGrpSpPr>
          <p:cNvPr id="111" name="Google Shape;111;p15"/>
          <p:cNvGrpSpPr/>
          <p:nvPr/>
        </p:nvGrpSpPr>
        <p:grpSpPr>
          <a:xfrm>
            <a:off x="5429408" y="3476128"/>
            <a:ext cx="1431849" cy="461532"/>
            <a:chOff x="1347746" y="2571684"/>
            <a:chExt cx="1718700" cy="519100"/>
          </a:xfrm>
        </p:grpSpPr>
        <p:sp>
          <p:nvSpPr>
            <p:cNvPr id="112" name="Google Shape;112;p15"/>
            <p:cNvSpPr txBox="1"/>
            <p:nvPr/>
          </p:nvSpPr>
          <p:spPr>
            <a:xfrm>
              <a:off x="1347746" y="2571684"/>
              <a:ext cx="1718700" cy="320100"/>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rgbClr val="000000"/>
                </a:buClr>
                <a:buSzPts val="1200"/>
                <a:buFont typeface="Arial"/>
                <a:buNone/>
              </a:pPr>
              <a:r>
                <a:rPr lang="en" sz="1200">
                  <a:latin typeface="Calibri"/>
                  <a:ea typeface="Calibri"/>
                  <a:cs typeface="Calibri"/>
                  <a:sym typeface="Calibri"/>
                </a:rPr>
                <a:t>Lacy Lin</a:t>
              </a:r>
              <a:endParaRPr/>
            </a:p>
          </p:txBody>
        </p:sp>
        <p:sp>
          <p:nvSpPr>
            <p:cNvPr id="113" name="Google Shape;113;p15"/>
            <p:cNvSpPr txBox="1"/>
            <p:nvPr/>
          </p:nvSpPr>
          <p:spPr>
            <a:xfrm>
              <a:off x="1347746" y="2813884"/>
              <a:ext cx="1718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000">
                  <a:latin typeface="Calibri"/>
                  <a:ea typeface="Calibri"/>
                  <a:cs typeface="Calibri"/>
                  <a:sym typeface="Calibri"/>
                </a:rPr>
                <a:t>S</a:t>
              </a:r>
              <a:r>
                <a:rPr b="0" i="0" lang="en" sz="1000">
                  <a:solidFill>
                    <a:srgbClr val="000000"/>
                  </a:solidFill>
                  <a:latin typeface="Calibri"/>
                  <a:ea typeface="Calibri"/>
                  <a:cs typeface="Calibri"/>
                  <a:sym typeface="Calibri"/>
                </a:rPr>
                <a:t>tudent</a:t>
              </a:r>
              <a:endParaRPr/>
            </a:p>
          </p:txBody>
        </p:sp>
      </p:grpSp>
      <p:pic>
        <p:nvPicPr>
          <p:cNvPr id="114" name="Google Shape;114;p15"/>
          <p:cNvPicPr preferRelativeResize="0"/>
          <p:nvPr/>
        </p:nvPicPr>
        <p:blipFill rotWithShape="1">
          <a:blip r:embed="rId3">
            <a:alphaModFix/>
          </a:blip>
          <a:srcRect b="367" l="0" r="0" t="357"/>
          <a:stretch/>
        </p:blipFill>
        <p:spPr>
          <a:xfrm>
            <a:off x="7029089" y="2500374"/>
            <a:ext cx="612300" cy="650100"/>
          </a:xfrm>
          <a:prstGeom prst="ellipse">
            <a:avLst/>
          </a:prstGeom>
          <a:noFill/>
          <a:ln cap="rnd" cmpd="sng" w="9525">
            <a:solidFill>
              <a:srgbClr val="D9D9D9">
                <a:alpha val="0"/>
              </a:srgbClr>
            </a:solidFill>
            <a:prstDash val="solid"/>
            <a:round/>
            <a:headEnd len="sm" w="sm" type="none"/>
            <a:tailEnd len="sm" w="sm" type="none"/>
          </a:ln>
          <a:effectLst>
            <a:outerShdw blurRad="50800" rotWithShape="0" algn="t" dir="5400000" dist="38100">
              <a:srgbClr val="000000">
                <a:alpha val="40000"/>
              </a:srgbClr>
            </a:outerShdw>
          </a:effectLst>
        </p:spPr>
      </p:pic>
      <p:grpSp>
        <p:nvGrpSpPr>
          <p:cNvPr id="115" name="Google Shape;115;p15"/>
          <p:cNvGrpSpPr/>
          <p:nvPr/>
        </p:nvGrpSpPr>
        <p:grpSpPr>
          <a:xfrm>
            <a:off x="7709540" y="2601861"/>
            <a:ext cx="1431849" cy="461532"/>
            <a:chOff x="1347746" y="2571684"/>
            <a:chExt cx="1718700" cy="519100"/>
          </a:xfrm>
        </p:grpSpPr>
        <p:sp>
          <p:nvSpPr>
            <p:cNvPr id="116" name="Google Shape;116;p15"/>
            <p:cNvSpPr txBox="1"/>
            <p:nvPr/>
          </p:nvSpPr>
          <p:spPr>
            <a:xfrm>
              <a:off x="1347746" y="2571684"/>
              <a:ext cx="1718700" cy="320100"/>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rgbClr val="000000"/>
                </a:buClr>
                <a:buSzPts val="1200"/>
                <a:buFont typeface="Arial"/>
                <a:buNone/>
              </a:pPr>
              <a:r>
                <a:rPr lang="en" sz="1200">
                  <a:latin typeface="Calibri"/>
                  <a:ea typeface="Calibri"/>
                  <a:cs typeface="Calibri"/>
                  <a:sym typeface="Calibri"/>
                </a:rPr>
                <a:t>Jae Choi</a:t>
              </a:r>
              <a:endParaRPr/>
            </a:p>
          </p:txBody>
        </p:sp>
        <p:sp>
          <p:nvSpPr>
            <p:cNvPr id="117" name="Google Shape;117;p15"/>
            <p:cNvSpPr txBox="1"/>
            <p:nvPr/>
          </p:nvSpPr>
          <p:spPr>
            <a:xfrm>
              <a:off x="1347746" y="2813884"/>
              <a:ext cx="1718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000">
                  <a:latin typeface="Calibri"/>
                  <a:ea typeface="Calibri"/>
                  <a:cs typeface="Calibri"/>
                  <a:sym typeface="Calibri"/>
                </a:rPr>
                <a:t>S</a:t>
              </a:r>
              <a:r>
                <a:rPr b="0" i="0" lang="en" sz="1000">
                  <a:solidFill>
                    <a:srgbClr val="000000"/>
                  </a:solidFill>
                  <a:latin typeface="Calibri"/>
                  <a:ea typeface="Calibri"/>
                  <a:cs typeface="Calibri"/>
                  <a:sym typeface="Calibri"/>
                </a:rPr>
                <a:t>tudent</a:t>
              </a:r>
              <a:endParaRPr/>
            </a:p>
          </p:txBody>
        </p:sp>
      </p:grpSp>
      <p:pic>
        <p:nvPicPr>
          <p:cNvPr id="118" name="Google Shape;118;p15"/>
          <p:cNvPicPr preferRelativeResize="0"/>
          <p:nvPr/>
        </p:nvPicPr>
        <p:blipFill rotWithShape="1">
          <a:blip r:embed="rId3">
            <a:alphaModFix/>
          </a:blip>
          <a:srcRect b="367" l="0" r="0" t="357"/>
          <a:stretch/>
        </p:blipFill>
        <p:spPr>
          <a:xfrm>
            <a:off x="7010189" y="1619402"/>
            <a:ext cx="612300" cy="650100"/>
          </a:xfrm>
          <a:prstGeom prst="ellipse">
            <a:avLst/>
          </a:prstGeom>
          <a:noFill/>
          <a:ln>
            <a:noFill/>
          </a:ln>
          <a:effectLst>
            <a:outerShdw blurRad="50800" rotWithShape="0" algn="t" dir="5400000" dist="38100">
              <a:srgbClr val="000000">
                <a:alpha val="40000"/>
              </a:srgbClr>
            </a:outerShdw>
          </a:effectLst>
        </p:spPr>
      </p:pic>
      <p:grpSp>
        <p:nvGrpSpPr>
          <p:cNvPr id="119" name="Google Shape;119;p15"/>
          <p:cNvGrpSpPr/>
          <p:nvPr/>
        </p:nvGrpSpPr>
        <p:grpSpPr>
          <a:xfrm>
            <a:off x="7709629" y="1732231"/>
            <a:ext cx="1431977" cy="452165"/>
            <a:chOff x="2804160" y="1424031"/>
            <a:chExt cx="3291900" cy="508565"/>
          </a:xfrm>
        </p:grpSpPr>
        <p:sp>
          <p:nvSpPr>
            <p:cNvPr id="120" name="Google Shape;120;p15"/>
            <p:cNvSpPr txBox="1"/>
            <p:nvPr/>
          </p:nvSpPr>
          <p:spPr>
            <a:xfrm>
              <a:off x="2804160" y="1424031"/>
              <a:ext cx="3291900" cy="320100"/>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rgbClr val="000000"/>
                </a:buClr>
                <a:buSzPts val="1200"/>
                <a:buFont typeface="Arial"/>
                <a:buNone/>
              </a:pPr>
              <a:r>
                <a:rPr lang="en" sz="1200">
                  <a:latin typeface="Calibri"/>
                  <a:ea typeface="Calibri"/>
                  <a:cs typeface="Calibri"/>
                  <a:sym typeface="Calibri"/>
                </a:rPr>
                <a:t>Willy </a:t>
              </a:r>
              <a:endParaRPr/>
            </a:p>
          </p:txBody>
        </p:sp>
        <p:sp>
          <p:nvSpPr>
            <p:cNvPr id="121" name="Google Shape;121;p15"/>
            <p:cNvSpPr txBox="1"/>
            <p:nvPr/>
          </p:nvSpPr>
          <p:spPr>
            <a:xfrm>
              <a:off x="2804160" y="1655696"/>
              <a:ext cx="2973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000">
                  <a:latin typeface="Calibri"/>
                  <a:ea typeface="Calibri"/>
                  <a:cs typeface="Calibri"/>
                  <a:sym typeface="Calibri"/>
                </a:rPr>
                <a:t>Student</a:t>
              </a:r>
              <a:endParaRPr b="0" i="0" sz="1000" u="none">
                <a:solidFill>
                  <a:srgbClr val="000000"/>
                </a:solidFill>
                <a:latin typeface="Calibri"/>
                <a:ea typeface="Calibri"/>
                <a:cs typeface="Calibri"/>
                <a:sym typeface="Calibri"/>
              </a:endParaRPr>
            </a:p>
          </p:txBody>
        </p:sp>
      </p:grpSp>
      <p:pic>
        <p:nvPicPr>
          <p:cNvPr id="122" name="Google Shape;122;p15"/>
          <p:cNvPicPr preferRelativeResize="0"/>
          <p:nvPr/>
        </p:nvPicPr>
        <p:blipFill rotWithShape="1">
          <a:blip r:embed="rId5">
            <a:alphaModFix/>
          </a:blip>
          <a:srcRect b="0" l="14679" r="14679" t="0"/>
          <a:stretch/>
        </p:blipFill>
        <p:spPr>
          <a:xfrm rot="5400000">
            <a:off x="667560" y="1619412"/>
            <a:ext cx="612300" cy="650100"/>
          </a:xfrm>
          <a:prstGeom prst="ellipse">
            <a:avLst/>
          </a:prstGeom>
          <a:noFill/>
          <a:ln>
            <a:noFill/>
          </a:ln>
          <a:effectLst>
            <a:outerShdw blurRad="50800" rotWithShape="0" algn="t" dir="5400000" dist="38100">
              <a:srgbClr val="000000">
                <a:alpha val="40000"/>
              </a:srgbClr>
            </a:outerShdw>
          </a:effectLst>
        </p:spPr>
      </p:pic>
      <p:pic>
        <p:nvPicPr>
          <p:cNvPr id="123" name="Google Shape;123;p15"/>
          <p:cNvPicPr preferRelativeResize="0"/>
          <p:nvPr/>
        </p:nvPicPr>
        <p:blipFill rotWithShape="1">
          <a:blip r:embed="rId6">
            <a:alphaModFix/>
          </a:blip>
          <a:srcRect b="700" l="0" r="0" t="690"/>
          <a:stretch/>
        </p:blipFill>
        <p:spPr>
          <a:xfrm>
            <a:off x="7010201" y="1619391"/>
            <a:ext cx="650100" cy="650100"/>
          </a:xfrm>
          <a:prstGeom prst="ellipse">
            <a:avLst/>
          </a:prstGeom>
          <a:noFill/>
          <a:ln>
            <a:noFill/>
          </a:ln>
        </p:spPr>
      </p:pic>
      <p:sp>
        <p:nvSpPr>
          <p:cNvPr id="124" name="Google Shape;124;p15"/>
          <p:cNvSpPr/>
          <p:nvPr/>
        </p:nvSpPr>
        <p:spPr>
          <a:xfrm>
            <a:off x="8329390" y="128398"/>
            <a:ext cx="619200" cy="6756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rgbClr val="000000"/>
                </a:solidFill>
                <a:latin typeface="Calibri"/>
                <a:ea typeface="Calibri"/>
                <a:cs typeface="Calibri"/>
                <a:sym typeface="Calibri"/>
              </a:rPr>
              <a:t>University Logo</a:t>
            </a:r>
            <a:endParaRPr/>
          </a:p>
        </p:txBody>
      </p:sp>
      <p:pic>
        <p:nvPicPr>
          <p:cNvPr id="125" name="Google Shape;125;p15"/>
          <p:cNvPicPr preferRelativeResize="0"/>
          <p:nvPr/>
        </p:nvPicPr>
        <p:blipFill>
          <a:blip r:embed="rId7">
            <a:alphaModFix/>
          </a:blip>
          <a:stretch>
            <a:fillRect/>
          </a:stretch>
        </p:blipFill>
        <p:spPr>
          <a:xfrm>
            <a:off x="8313950" y="141149"/>
            <a:ext cx="650100" cy="650100"/>
          </a:xfrm>
          <a:prstGeom prst="ellipse">
            <a:avLst/>
          </a:prstGeom>
          <a:solidFill>
            <a:srgbClr val="FFFFFF"/>
          </a:solidFill>
          <a:ln cap="flat" cmpd="sng" w="12700">
            <a:solidFill>
              <a:srgbClr val="000000"/>
            </a:solidFill>
            <a:prstDash val="solid"/>
            <a:miter lim="8000"/>
            <a:headEnd len="sm" w="sm" type="none"/>
            <a:tailEnd len="sm" w="sm" type="none"/>
          </a:ln>
        </p:spPr>
      </p:pic>
      <p:pic>
        <p:nvPicPr>
          <p:cNvPr id="126" name="Google Shape;126;p15"/>
          <p:cNvPicPr preferRelativeResize="0"/>
          <p:nvPr/>
        </p:nvPicPr>
        <p:blipFill>
          <a:blip r:embed="rId8">
            <a:alphaModFix/>
          </a:blip>
          <a:stretch>
            <a:fillRect/>
          </a:stretch>
        </p:blipFill>
        <p:spPr>
          <a:xfrm>
            <a:off x="4708575" y="2500363"/>
            <a:ext cx="650100" cy="650100"/>
          </a:xfrm>
          <a:prstGeom prst="ellipse">
            <a:avLst/>
          </a:prstGeom>
          <a:noFill/>
          <a:ln>
            <a:noFill/>
          </a:ln>
          <a:effectLst>
            <a:outerShdw blurRad="57150" rotWithShape="0" algn="bl" dir="5400000" dist="38100">
              <a:srgbClr val="000000">
                <a:alpha val="40000"/>
              </a:srgbClr>
            </a:outerShdw>
          </a:effectLst>
        </p:spPr>
      </p:pic>
      <p:pic>
        <p:nvPicPr>
          <p:cNvPr id="127" name="Google Shape;127;p15"/>
          <p:cNvPicPr preferRelativeResize="0"/>
          <p:nvPr/>
        </p:nvPicPr>
        <p:blipFill rotWithShape="1">
          <a:blip r:embed="rId9">
            <a:alphaModFix/>
          </a:blip>
          <a:srcRect b="17139" l="0" r="0" t="13804"/>
          <a:stretch/>
        </p:blipFill>
        <p:spPr>
          <a:xfrm>
            <a:off x="4733175" y="3367925"/>
            <a:ext cx="650100" cy="650100"/>
          </a:xfrm>
          <a:prstGeom prst="ellipse">
            <a:avLst/>
          </a:prstGeom>
          <a:noFill/>
          <a:ln>
            <a:noFill/>
          </a:ln>
          <a:effectLst>
            <a:outerShdw blurRad="57150" rotWithShape="0" algn="bl" dir="5400000" dist="38100">
              <a:srgbClr val="000000">
                <a:alpha val="4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2"/>
          <p:cNvSpPr txBox="1"/>
          <p:nvPr>
            <p:ph type="title"/>
          </p:nvPr>
        </p:nvSpPr>
        <p:spPr>
          <a:xfrm>
            <a:off x="727650" y="659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and Next Steps</a:t>
            </a:r>
            <a:endParaRPr/>
          </a:p>
        </p:txBody>
      </p:sp>
      <p:sp>
        <p:nvSpPr>
          <p:cNvPr id="315" name="Google Shape;315;p42"/>
          <p:cNvSpPr txBox="1"/>
          <p:nvPr>
            <p:ph idx="1" type="body"/>
          </p:nvPr>
        </p:nvSpPr>
        <p:spPr>
          <a:xfrm>
            <a:off x="780600" y="1785275"/>
            <a:ext cx="7688700" cy="2261100"/>
          </a:xfrm>
          <a:prstGeom prst="rect">
            <a:avLst/>
          </a:prstGeom>
        </p:spPr>
        <p:txBody>
          <a:bodyPr anchorCtr="0" anchor="t" bIns="91425" lIns="91425" spcFirstLastPara="1" rIns="91425" wrap="square" tIns="91425">
            <a:normAutofit fontScale="85000" lnSpcReduction="20000"/>
          </a:bodyPr>
          <a:lstStyle/>
          <a:p>
            <a:pPr indent="-358140" lvl="0" marL="457200" rtl="0" algn="l">
              <a:spcBef>
                <a:spcPts val="0"/>
              </a:spcBef>
              <a:spcAft>
                <a:spcPts val="0"/>
              </a:spcAft>
              <a:buClr>
                <a:srgbClr val="000000"/>
              </a:buClr>
              <a:buSzPct val="100000"/>
              <a:buFont typeface="Calibri"/>
              <a:buChar char="●"/>
            </a:pPr>
            <a:r>
              <a:rPr lang="en" sz="2400">
                <a:solidFill>
                  <a:srgbClr val="000000"/>
                </a:solidFill>
                <a:latin typeface="Calibri"/>
                <a:ea typeface="Calibri"/>
                <a:cs typeface="Calibri"/>
                <a:sym typeface="Calibri"/>
              </a:rPr>
              <a:t>Train on more data</a:t>
            </a:r>
            <a:endParaRPr sz="2400">
              <a:solidFill>
                <a:srgbClr val="000000"/>
              </a:solidFill>
              <a:latin typeface="Calibri"/>
              <a:ea typeface="Calibri"/>
              <a:cs typeface="Calibri"/>
              <a:sym typeface="Calibri"/>
            </a:endParaRPr>
          </a:p>
          <a:p>
            <a:pPr indent="-358140" lvl="0" marL="457200" rtl="0" algn="l">
              <a:spcBef>
                <a:spcPts val="0"/>
              </a:spcBef>
              <a:spcAft>
                <a:spcPts val="0"/>
              </a:spcAft>
              <a:buClr>
                <a:srgbClr val="000000"/>
              </a:buClr>
              <a:buSzPct val="100000"/>
              <a:buFont typeface="Calibri"/>
              <a:buChar char="●"/>
            </a:pPr>
            <a:r>
              <a:rPr lang="en" sz="2400">
                <a:solidFill>
                  <a:srgbClr val="000000"/>
                </a:solidFill>
                <a:latin typeface="Calibri"/>
                <a:ea typeface="Calibri"/>
                <a:cs typeface="Calibri"/>
                <a:sym typeface="Calibri"/>
              </a:rPr>
              <a:t>Conduct more in-depth data analysis to identify patterns, trends and potential challenges</a:t>
            </a:r>
            <a:endParaRPr sz="2400">
              <a:solidFill>
                <a:srgbClr val="000000"/>
              </a:solidFill>
              <a:latin typeface="Calibri"/>
              <a:ea typeface="Calibri"/>
              <a:cs typeface="Calibri"/>
              <a:sym typeface="Calibri"/>
            </a:endParaRPr>
          </a:p>
          <a:p>
            <a:pPr indent="-358140" lvl="0" marL="457200" rtl="0" algn="l">
              <a:spcBef>
                <a:spcPts val="0"/>
              </a:spcBef>
              <a:spcAft>
                <a:spcPts val="0"/>
              </a:spcAft>
              <a:buClr>
                <a:srgbClr val="000000"/>
              </a:buClr>
              <a:buSzPct val="100000"/>
              <a:buFont typeface="Calibri"/>
              <a:buChar char="●"/>
            </a:pPr>
            <a:r>
              <a:rPr lang="en" sz="2400">
                <a:solidFill>
                  <a:srgbClr val="000000"/>
                </a:solidFill>
                <a:latin typeface="Calibri"/>
                <a:ea typeface="Calibri"/>
                <a:cs typeface="Calibri"/>
                <a:sym typeface="Calibri"/>
              </a:rPr>
              <a:t>Conduct more thorough hyperparameter tuning</a:t>
            </a:r>
            <a:endParaRPr sz="2400">
              <a:solidFill>
                <a:srgbClr val="000000"/>
              </a:solidFill>
              <a:latin typeface="Calibri"/>
              <a:ea typeface="Calibri"/>
              <a:cs typeface="Calibri"/>
              <a:sym typeface="Calibri"/>
            </a:endParaRPr>
          </a:p>
          <a:p>
            <a:pPr indent="-358140" lvl="0" marL="457200" rtl="0" algn="l">
              <a:spcBef>
                <a:spcPts val="0"/>
              </a:spcBef>
              <a:spcAft>
                <a:spcPts val="0"/>
              </a:spcAft>
              <a:buClr>
                <a:srgbClr val="000000"/>
              </a:buClr>
              <a:buSzPct val="100000"/>
              <a:buFont typeface="Calibri"/>
              <a:buChar char="●"/>
            </a:pPr>
            <a:r>
              <a:rPr lang="en" sz="2400">
                <a:solidFill>
                  <a:srgbClr val="000000"/>
                </a:solidFill>
                <a:latin typeface="Calibri"/>
                <a:ea typeface="Calibri"/>
                <a:cs typeface="Calibri"/>
                <a:sym typeface="Calibri"/>
              </a:rPr>
              <a:t>Diversify model types</a:t>
            </a:r>
            <a:endParaRPr sz="2400">
              <a:solidFill>
                <a:srgbClr val="000000"/>
              </a:solidFill>
              <a:latin typeface="Calibri"/>
              <a:ea typeface="Calibri"/>
              <a:cs typeface="Calibri"/>
              <a:sym typeface="Calibri"/>
            </a:endParaRPr>
          </a:p>
          <a:p>
            <a:pPr indent="-358140" lvl="0" marL="457200" rtl="0" algn="l">
              <a:spcBef>
                <a:spcPts val="0"/>
              </a:spcBef>
              <a:spcAft>
                <a:spcPts val="0"/>
              </a:spcAft>
              <a:buClr>
                <a:srgbClr val="000000"/>
              </a:buClr>
              <a:buSzPct val="100000"/>
              <a:buFont typeface="Calibri"/>
              <a:buChar char="●"/>
            </a:pPr>
            <a:r>
              <a:rPr lang="en" sz="2400">
                <a:solidFill>
                  <a:srgbClr val="000000"/>
                </a:solidFill>
                <a:latin typeface="Calibri"/>
                <a:ea typeface="Calibri"/>
                <a:cs typeface="Calibri"/>
                <a:sym typeface="Calibri"/>
              </a:rPr>
              <a:t>Alternative vectorization techniques</a:t>
            </a:r>
            <a:endParaRPr sz="2400">
              <a:solidFill>
                <a:srgbClr val="000000"/>
              </a:solidFill>
              <a:latin typeface="Calibri"/>
              <a:ea typeface="Calibri"/>
              <a:cs typeface="Calibri"/>
              <a:sym typeface="Calibri"/>
            </a:endParaRPr>
          </a:p>
          <a:p>
            <a:pPr indent="-358140" lvl="0" marL="457200" rtl="0" algn="l">
              <a:spcBef>
                <a:spcPts val="0"/>
              </a:spcBef>
              <a:spcAft>
                <a:spcPts val="0"/>
              </a:spcAft>
              <a:buClr>
                <a:srgbClr val="000000"/>
              </a:buClr>
              <a:buSzPct val="100000"/>
              <a:buFont typeface="Calibri"/>
              <a:buChar char="●"/>
            </a:pPr>
            <a:r>
              <a:rPr lang="en" sz="2400">
                <a:solidFill>
                  <a:srgbClr val="000000"/>
                </a:solidFill>
                <a:latin typeface="Calibri"/>
                <a:ea typeface="Calibri"/>
                <a:cs typeface="Calibri"/>
                <a:sym typeface="Calibri"/>
              </a:rPr>
              <a:t>Deployment and real-world application</a:t>
            </a:r>
            <a:endParaRPr sz="2400">
              <a:solidFill>
                <a:srgbClr val="000000"/>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lt1"/>
              </a:buClr>
              <a:buSzPct val="100000"/>
              <a:buFont typeface="Calibri"/>
              <a:buNone/>
            </a:pPr>
            <a:r>
              <a:rPr lang="en" sz="5400">
                <a:latin typeface="Calibri"/>
                <a:ea typeface="Calibri"/>
                <a:cs typeface="Calibri"/>
                <a:sym typeface="Calibri"/>
              </a:rPr>
              <a:t>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6"/>
          <p:cNvSpPr txBox="1"/>
          <p:nvPr>
            <p:ph type="title"/>
          </p:nvPr>
        </p:nvSpPr>
        <p:spPr>
          <a:xfrm>
            <a:off x="729450" y="1318650"/>
            <a:ext cx="7688700" cy="535200"/>
          </a:xfrm>
          <a:prstGeom prst="rect">
            <a:avLst/>
          </a:prstGeom>
          <a:solidFill>
            <a:schemeClr val="lt1"/>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lt1"/>
              </a:buClr>
              <a:buSzPct val="100000"/>
              <a:buFont typeface="Calibri"/>
              <a:buNone/>
            </a:pPr>
            <a:r>
              <a:rPr lang="en" sz="4000">
                <a:latin typeface="Calibri"/>
                <a:ea typeface="Calibri"/>
                <a:cs typeface="Calibri"/>
                <a:sym typeface="Calibri"/>
              </a:rPr>
              <a:t>Project Overview and </a:t>
            </a:r>
            <a:r>
              <a:rPr lang="en" sz="4000">
                <a:latin typeface="Calibri"/>
                <a:ea typeface="Calibri"/>
                <a:cs typeface="Calibri"/>
                <a:sym typeface="Calibri"/>
              </a:rPr>
              <a:t>Background</a:t>
            </a:r>
            <a:endParaRPr/>
          </a:p>
        </p:txBody>
      </p:sp>
      <p:sp>
        <p:nvSpPr>
          <p:cNvPr id="133" name="Google Shape;133;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7"/>
          <p:cNvSpPr txBox="1"/>
          <p:nvPr/>
        </p:nvSpPr>
        <p:spPr>
          <a:xfrm>
            <a:off x="621798" y="571948"/>
            <a:ext cx="8020500" cy="485100"/>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None/>
            </a:pPr>
            <a:r>
              <a:rPr b="1" lang="en" sz="3200">
                <a:solidFill>
                  <a:srgbClr val="005FAB"/>
                </a:solidFill>
                <a:latin typeface="Calibri"/>
                <a:ea typeface="Calibri"/>
                <a:cs typeface="Calibri"/>
                <a:sym typeface="Calibri"/>
              </a:rPr>
              <a:t>Project Purpose</a:t>
            </a:r>
            <a:endParaRPr b="1" sz="3200">
              <a:solidFill>
                <a:srgbClr val="005FAB"/>
              </a:solidFill>
              <a:latin typeface="Calibri"/>
              <a:ea typeface="Calibri"/>
              <a:cs typeface="Calibri"/>
              <a:sym typeface="Calibri"/>
            </a:endParaRPr>
          </a:p>
        </p:txBody>
      </p:sp>
      <p:sp>
        <p:nvSpPr>
          <p:cNvPr id="139" name="Google Shape;139;p17"/>
          <p:cNvSpPr txBox="1"/>
          <p:nvPr/>
        </p:nvSpPr>
        <p:spPr>
          <a:xfrm>
            <a:off x="1575038" y="1817236"/>
            <a:ext cx="61140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002A44"/>
                </a:solidFill>
                <a:latin typeface="Calibri"/>
                <a:ea typeface="Calibri"/>
                <a:cs typeface="Calibri"/>
                <a:sym typeface="Calibri"/>
              </a:rPr>
              <a:t>The challenge is to build an open source candidate selection AI model to help Baruch organizations automatize and improve their hiring process. </a:t>
            </a:r>
            <a:endParaRPr sz="2800">
              <a:solidFill>
                <a:srgbClr val="002A44"/>
              </a:solidFill>
              <a:latin typeface="Calibri"/>
              <a:ea typeface="Calibri"/>
              <a:cs typeface="Calibri"/>
              <a:sym typeface="Calibri"/>
            </a:endParaRPr>
          </a:p>
        </p:txBody>
      </p:sp>
      <p:sp>
        <p:nvSpPr>
          <p:cNvPr id="140" name="Google Shape;140;p17"/>
          <p:cNvSpPr txBox="1"/>
          <p:nvPr/>
        </p:nvSpPr>
        <p:spPr>
          <a:xfrm>
            <a:off x="3434924" y="523449"/>
            <a:ext cx="2394300" cy="264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0">
                <a:solidFill>
                  <a:srgbClr val="B4F800"/>
                </a:solidFill>
                <a:latin typeface="Montserrat"/>
                <a:ea typeface="Montserrat"/>
                <a:cs typeface="Montserrat"/>
                <a:sym typeface="Montserrat"/>
              </a:rPr>
              <a:t>“</a:t>
            </a:r>
            <a:endParaRPr>
              <a:solidFill>
                <a:srgbClr val="B4F800"/>
              </a:solidFill>
            </a:endParaRPr>
          </a:p>
        </p:txBody>
      </p:sp>
      <p:sp>
        <p:nvSpPr>
          <p:cNvPr id="141" name="Google Shape;141;p17"/>
          <p:cNvSpPr txBox="1"/>
          <p:nvPr/>
        </p:nvSpPr>
        <p:spPr>
          <a:xfrm>
            <a:off x="3434924" y="3031930"/>
            <a:ext cx="2394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800">
                <a:solidFill>
                  <a:srgbClr val="B4F800"/>
                </a:solidFill>
              </a:rPr>
              <a:t>______</a:t>
            </a:r>
            <a:endParaRPr sz="4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8"/>
          <p:cNvSpPr txBox="1"/>
          <p:nvPr/>
        </p:nvSpPr>
        <p:spPr>
          <a:xfrm>
            <a:off x="-68550" y="411875"/>
            <a:ext cx="9281100" cy="4656300"/>
          </a:xfrm>
          <a:prstGeom prst="rect">
            <a:avLst/>
          </a:prstGeom>
          <a:noFill/>
          <a:ln>
            <a:noFill/>
          </a:ln>
        </p:spPr>
        <p:txBody>
          <a:bodyPr anchorCtr="0" anchor="t" bIns="91425" lIns="91425" spcFirstLastPara="1" rIns="91425" wrap="square" tIns="91425">
            <a:spAutoFit/>
          </a:bodyPr>
          <a:lstStyle/>
          <a:p>
            <a:pPr indent="457200" lvl="0" marL="0" rtl="0" algn="l">
              <a:lnSpc>
                <a:spcPct val="114000"/>
              </a:lnSpc>
              <a:spcBef>
                <a:spcPts val="1000"/>
              </a:spcBef>
              <a:spcAft>
                <a:spcPts val="0"/>
              </a:spcAft>
              <a:buNone/>
            </a:pPr>
            <a:r>
              <a:rPr b="1" lang="en" sz="2000">
                <a:solidFill>
                  <a:srgbClr val="006CB5"/>
                </a:solidFill>
                <a:latin typeface="Calibri"/>
                <a:ea typeface="Calibri"/>
                <a:cs typeface="Calibri"/>
                <a:sym typeface="Calibri"/>
              </a:rPr>
              <a:t>Challenges:</a:t>
            </a:r>
            <a:endParaRPr b="1" sz="2000">
              <a:solidFill>
                <a:srgbClr val="006CB5"/>
              </a:solidFill>
              <a:latin typeface="Calibri"/>
              <a:ea typeface="Calibri"/>
              <a:cs typeface="Calibri"/>
              <a:sym typeface="Calibri"/>
            </a:endParaRPr>
          </a:p>
          <a:p>
            <a:pPr indent="0" lvl="0" marL="0" rtl="0" algn="l">
              <a:lnSpc>
                <a:spcPct val="114000"/>
              </a:lnSpc>
              <a:spcBef>
                <a:spcPts val="1000"/>
              </a:spcBef>
              <a:spcAft>
                <a:spcPts val="0"/>
              </a:spcAft>
              <a:buNone/>
            </a:pPr>
            <a:r>
              <a:t/>
            </a:r>
            <a:endParaRPr b="1" sz="2000">
              <a:solidFill>
                <a:srgbClr val="006CB5"/>
              </a:solidFill>
              <a:latin typeface="Calibri"/>
              <a:ea typeface="Calibri"/>
              <a:cs typeface="Calibri"/>
              <a:sym typeface="Calibri"/>
            </a:endParaRPr>
          </a:p>
          <a:p>
            <a:pPr indent="-317500" lvl="0" marL="457200" rtl="0" algn="l">
              <a:lnSpc>
                <a:spcPct val="115000"/>
              </a:lnSpc>
              <a:spcBef>
                <a:spcPts val="0"/>
              </a:spcBef>
              <a:spcAft>
                <a:spcPts val="0"/>
              </a:spcAft>
              <a:buClr>
                <a:srgbClr val="0D0D0D"/>
              </a:buClr>
              <a:buSzPts val="1400"/>
              <a:buFont typeface="Roboto"/>
              <a:buChar char="●"/>
            </a:pPr>
            <a:r>
              <a:rPr lang="en">
                <a:solidFill>
                  <a:srgbClr val="0D0D0D"/>
                </a:solidFill>
                <a:latin typeface="Roboto"/>
                <a:ea typeface="Roboto"/>
                <a:cs typeface="Roboto"/>
                <a:sym typeface="Roboto"/>
              </a:rPr>
              <a:t>Candidate selection processes can be time-consuming and resource-intensive for Baruch organizations.</a:t>
            </a:r>
            <a:endParaRPr>
              <a:solidFill>
                <a:srgbClr val="0D0D0D"/>
              </a:solidFill>
              <a:latin typeface="Roboto"/>
              <a:ea typeface="Roboto"/>
              <a:cs typeface="Roboto"/>
              <a:sym typeface="Roboto"/>
            </a:endParaRPr>
          </a:p>
          <a:p>
            <a:pPr indent="-317500" lvl="0" marL="457200" rtl="0" algn="l">
              <a:lnSpc>
                <a:spcPct val="115000"/>
              </a:lnSpc>
              <a:spcBef>
                <a:spcPts val="0"/>
              </a:spcBef>
              <a:spcAft>
                <a:spcPts val="0"/>
              </a:spcAft>
              <a:buClr>
                <a:srgbClr val="0D0D0D"/>
              </a:buClr>
              <a:buSzPts val="1400"/>
              <a:buFont typeface="Roboto"/>
              <a:buChar char="●"/>
            </a:pPr>
            <a:r>
              <a:rPr lang="en">
                <a:solidFill>
                  <a:srgbClr val="0D0D0D"/>
                </a:solidFill>
                <a:latin typeface="Roboto"/>
                <a:ea typeface="Roboto"/>
                <a:cs typeface="Roboto"/>
                <a:sym typeface="Roboto"/>
              </a:rPr>
              <a:t>Biases, both conscious and unconscious, can influence hiring decisions, leading to a lack of diversity and inclusion in the workforce.</a:t>
            </a:r>
            <a:endParaRPr>
              <a:solidFill>
                <a:srgbClr val="0D0D0D"/>
              </a:solidFill>
              <a:latin typeface="Roboto"/>
              <a:ea typeface="Roboto"/>
              <a:cs typeface="Roboto"/>
              <a:sym typeface="Roboto"/>
            </a:endParaRPr>
          </a:p>
          <a:p>
            <a:pPr indent="-317500" lvl="0" marL="457200" rtl="0" algn="l">
              <a:lnSpc>
                <a:spcPct val="115000"/>
              </a:lnSpc>
              <a:spcBef>
                <a:spcPts val="0"/>
              </a:spcBef>
              <a:spcAft>
                <a:spcPts val="0"/>
              </a:spcAft>
              <a:buClr>
                <a:srgbClr val="0D0D0D"/>
              </a:buClr>
              <a:buSzPts val="1400"/>
              <a:buFont typeface="Roboto"/>
              <a:buChar char="●"/>
            </a:pPr>
            <a:r>
              <a:rPr lang="en">
                <a:solidFill>
                  <a:srgbClr val="0D0D0D"/>
                </a:solidFill>
                <a:latin typeface="Roboto"/>
                <a:ea typeface="Roboto"/>
                <a:cs typeface="Roboto"/>
                <a:sym typeface="Roboto"/>
              </a:rPr>
              <a:t>Traditional resume screening methods may overlook qualified candidates who do not fit conventional criteria or who have unconventional career paths.</a:t>
            </a:r>
            <a:endParaRPr>
              <a:solidFill>
                <a:srgbClr val="0D0D0D"/>
              </a:solidFill>
              <a:latin typeface="Roboto"/>
              <a:ea typeface="Roboto"/>
              <a:cs typeface="Roboto"/>
              <a:sym typeface="Roboto"/>
            </a:endParaRPr>
          </a:p>
          <a:p>
            <a:pPr indent="-317500" lvl="0" marL="457200" rtl="0" algn="l">
              <a:lnSpc>
                <a:spcPct val="115000"/>
              </a:lnSpc>
              <a:spcBef>
                <a:spcPts val="0"/>
              </a:spcBef>
              <a:spcAft>
                <a:spcPts val="0"/>
              </a:spcAft>
              <a:buClr>
                <a:srgbClr val="0D0D0D"/>
              </a:buClr>
              <a:buSzPts val="1400"/>
              <a:buFont typeface="Roboto"/>
              <a:buChar char="●"/>
            </a:pPr>
            <a:r>
              <a:rPr lang="en">
                <a:solidFill>
                  <a:srgbClr val="0D0D0D"/>
                </a:solidFill>
                <a:latin typeface="Roboto"/>
                <a:ea typeface="Roboto"/>
                <a:cs typeface="Roboto"/>
                <a:sym typeface="Roboto"/>
              </a:rPr>
              <a:t>Identifying the right candidate from a large pool of applicants can be daunting and prone to human error.</a:t>
            </a:r>
            <a:endParaRPr sz="2000">
              <a:solidFill>
                <a:srgbClr val="002A44"/>
              </a:solidFill>
              <a:latin typeface="Calibri"/>
              <a:ea typeface="Calibri"/>
              <a:cs typeface="Calibri"/>
              <a:sym typeface="Calibri"/>
            </a:endParaRPr>
          </a:p>
          <a:p>
            <a:pPr indent="457200" lvl="0" marL="0" rtl="0" algn="l">
              <a:lnSpc>
                <a:spcPct val="114000"/>
              </a:lnSpc>
              <a:spcBef>
                <a:spcPts val="1000"/>
              </a:spcBef>
              <a:spcAft>
                <a:spcPts val="0"/>
              </a:spcAft>
              <a:buNone/>
            </a:pPr>
            <a:r>
              <a:rPr b="1" lang="en" sz="2000">
                <a:solidFill>
                  <a:srgbClr val="006CB5"/>
                </a:solidFill>
                <a:latin typeface="Calibri"/>
                <a:ea typeface="Calibri"/>
                <a:cs typeface="Calibri"/>
                <a:sym typeface="Calibri"/>
              </a:rPr>
              <a:t>Solution:</a:t>
            </a:r>
            <a:endParaRPr b="1" sz="2000">
              <a:solidFill>
                <a:srgbClr val="006CB5"/>
              </a:solidFill>
              <a:latin typeface="Calibri"/>
              <a:ea typeface="Calibri"/>
              <a:cs typeface="Calibri"/>
              <a:sym typeface="Calibri"/>
            </a:endParaRPr>
          </a:p>
          <a:p>
            <a:pPr indent="-317500" lvl="0" marL="457200" rtl="0" algn="l">
              <a:lnSpc>
                <a:spcPct val="115000"/>
              </a:lnSpc>
              <a:spcBef>
                <a:spcPts val="0"/>
              </a:spcBef>
              <a:spcAft>
                <a:spcPts val="0"/>
              </a:spcAft>
              <a:buClr>
                <a:srgbClr val="0D0D0D"/>
              </a:buClr>
              <a:buSzPts val="1400"/>
              <a:buFont typeface="Roboto"/>
              <a:buChar char="●"/>
            </a:pPr>
            <a:r>
              <a:rPr lang="en">
                <a:solidFill>
                  <a:srgbClr val="0D0D0D"/>
                </a:solidFill>
                <a:latin typeface="Roboto"/>
                <a:ea typeface="Roboto"/>
                <a:cs typeface="Roboto"/>
                <a:sym typeface="Roboto"/>
              </a:rPr>
              <a:t>Developing an AI-powered candidate selection model can streamline and optimize the hiring process Implementing machine learning algorithms can help mitigate biases by focusing solely on candidate qualifications and skills.</a:t>
            </a:r>
            <a:endParaRPr>
              <a:solidFill>
                <a:srgbClr val="0D0D0D"/>
              </a:solidFill>
              <a:latin typeface="Roboto"/>
              <a:ea typeface="Roboto"/>
              <a:cs typeface="Roboto"/>
              <a:sym typeface="Roboto"/>
            </a:endParaRPr>
          </a:p>
          <a:p>
            <a:pPr indent="-317500" lvl="0" marL="457200" rtl="0" algn="l">
              <a:lnSpc>
                <a:spcPct val="115000"/>
              </a:lnSpc>
              <a:spcBef>
                <a:spcPts val="0"/>
              </a:spcBef>
              <a:spcAft>
                <a:spcPts val="0"/>
              </a:spcAft>
              <a:buClr>
                <a:srgbClr val="0D0D0D"/>
              </a:buClr>
              <a:buSzPts val="1400"/>
              <a:buFont typeface="Roboto"/>
              <a:buChar char="●"/>
            </a:pPr>
            <a:r>
              <a:rPr lang="en">
                <a:solidFill>
                  <a:srgbClr val="0D0D0D"/>
                </a:solidFill>
                <a:latin typeface="Roboto"/>
                <a:ea typeface="Roboto"/>
                <a:cs typeface="Roboto"/>
                <a:sym typeface="Roboto"/>
              </a:rPr>
              <a:t>Utilizing natural language processing (NLP) techniques can enable the extraction of relevant information from resumes and other candidate documents, facilitating a more comprehensive evaluation.</a:t>
            </a:r>
            <a:endParaRPr>
              <a:solidFill>
                <a:srgbClr val="0D0D0D"/>
              </a:solidFill>
              <a:latin typeface="Roboto"/>
              <a:ea typeface="Roboto"/>
              <a:cs typeface="Roboto"/>
              <a:sym typeface="Roboto"/>
            </a:endParaRPr>
          </a:p>
          <a:p>
            <a:pPr indent="0" lvl="0" marL="457200" rtl="0" algn="l">
              <a:lnSpc>
                <a:spcPct val="114000"/>
              </a:lnSpc>
              <a:spcBef>
                <a:spcPts val="1000"/>
              </a:spcBef>
              <a:spcAft>
                <a:spcPts val="0"/>
              </a:spcAft>
              <a:buNone/>
            </a:pPr>
            <a:r>
              <a:t/>
            </a:r>
            <a:endParaRPr sz="2000">
              <a:solidFill>
                <a:srgbClr val="002A44"/>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lt1"/>
              </a:buClr>
              <a:buSzPct val="100000"/>
              <a:buFont typeface="Calibri"/>
              <a:buNone/>
            </a:pPr>
            <a:r>
              <a:rPr lang="en" sz="4000">
                <a:latin typeface="Calibri"/>
                <a:ea typeface="Calibri"/>
                <a:cs typeface="Calibri"/>
                <a:sym typeface="Calibri"/>
              </a:rPr>
              <a:t>Introduction to the Data</a:t>
            </a:r>
            <a:endParaRPr sz="4000">
              <a:latin typeface="Calibri"/>
              <a:ea typeface="Calibri"/>
              <a:cs typeface="Calibri"/>
              <a:sym typeface="Calibri"/>
            </a:endParaRPr>
          </a:p>
          <a:p>
            <a:pPr indent="0" lvl="0" marL="0" rtl="0" algn="l">
              <a:spcBef>
                <a:spcPts val="0"/>
              </a:spcBef>
              <a:spcAft>
                <a:spcPts val="0"/>
              </a:spcAft>
              <a:buNone/>
            </a:pPr>
            <a:r>
              <a:t/>
            </a:r>
            <a:endParaRPr/>
          </a:p>
        </p:txBody>
      </p:sp>
      <p:sp>
        <p:nvSpPr>
          <p:cNvPr id="152" name="Google Shape;152;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613275" y="586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endParaRPr/>
          </a:p>
        </p:txBody>
      </p:sp>
      <p:sp>
        <p:nvSpPr>
          <p:cNvPr id="158" name="Google Shape;158;p20"/>
          <p:cNvSpPr txBox="1"/>
          <p:nvPr>
            <p:ph idx="1" type="body"/>
          </p:nvPr>
        </p:nvSpPr>
        <p:spPr>
          <a:xfrm>
            <a:off x="302000" y="2078875"/>
            <a:ext cx="1626300" cy="2242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data set comes from Baruch Organization - CYC club.</a:t>
            </a:r>
            <a:endParaRPr/>
          </a:p>
        </p:txBody>
      </p:sp>
      <p:pic>
        <p:nvPicPr>
          <p:cNvPr id="159" name="Google Shape;159;p20"/>
          <p:cNvPicPr preferRelativeResize="0"/>
          <p:nvPr/>
        </p:nvPicPr>
        <p:blipFill>
          <a:blip r:embed="rId3">
            <a:alphaModFix/>
          </a:blip>
          <a:stretch>
            <a:fillRect/>
          </a:stretch>
        </p:blipFill>
        <p:spPr>
          <a:xfrm>
            <a:off x="1855050" y="1321350"/>
            <a:ext cx="7118177" cy="3527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636550" y="5868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4000"/>
              </a:lnSpc>
              <a:spcBef>
                <a:spcPts val="0"/>
              </a:spcBef>
              <a:spcAft>
                <a:spcPts val="0"/>
              </a:spcAft>
              <a:buClr>
                <a:srgbClr val="005FAB"/>
              </a:buClr>
              <a:buSzPct val="100000"/>
              <a:buFont typeface="Arial"/>
              <a:buNone/>
            </a:pPr>
            <a:r>
              <a:rPr lang="en" sz="3200">
                <a:solidFill>
                  <a:srgbClr val="005FAB"/>
                </a:solidFill>
                <a:latin typeface="Calibri"/>
                <a:ea typeface="Calibri"/>
                <a:cs typeface="Calibri"/>
                <a:sym typeface="Calibri"/>
              </a:rPr>
              <a:t>Accepted vs Declined the interview in Data</a:t>
            </a:r>
            <a:endParaRPr/>
          </a:p>
        </p:txBody>
      </p:sp>
      <p:pic>
        <p:nvPicPr>
          <p:cNvPr id="165" name="Google Shape;165;p21"/>
          <p:cNvPicPr preferRelativeResize="0"/>
          <p:nvPr/>
        </p:nvPicPr>
        <p:blipFill rotWithShape="1">
          <a:blip r:embed="rId3">
            <a:alphaModFix/>
          </a:blip>
          <a:srcRect b="8839" l="6210" r="5946" t="5923"/>
          <a:stretch/>
        </p:blipFill>
        <p:spPr>
          <a:xfrm>
            <a:off x="2356825" y="1122050"/>
            <a:ext cx="3738624" cy="36281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